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438" r:id="rId3"/>
    <p:sldId id="428" r:id="rId4"/>
    <p:sldId id="265" r:id="rId5"/>
    <p:sldId id="407" r:id="rId6"/>
    <p:sldId id="421" r:id="rId7"/>
    <p:sldId id="422" r:id="rId8"/>
    <p:sldId id="413" r:id="rId9"/>
    <p:sldId id="386" r:id="rId10"/>
    <p:sldId id="387" r:id="rId11"/>
    <p:sldId id="283" r:id="rId12"/>
    <p:sldId id="445" r:id="rId13"/>
    <p:sldId id="446" r:id="rId14"/>
    <p:sldId id="426" r:id="rId15"/>
    <p:sldId id="296" r:id="rId16"/>
    <p:sldId id="317" r:id="rId17"/>
    <p:sldId id="318" r:id="rId18"/>
    <p:sldId id="388" r:id="rId19"/>
    <p:sldId id="447" r:id="rId20"/>
    <p:sldId id="439" r:id="rId21"/>
    <p:sldId id="335" r:id="rId22"/>
    <p:sldId id="435" r:id="rId23"/>
    <p:sldId id="436" r:id="rId24"/>
    <p:sldId id="437" r:id="rId25"/>
    <p:sldId id="354" r:id="rId26"/>
    <p:sldId id="351" r:id="rId27"/>
    <p:sldId id="352" r:id="rId28"/>
    <p:sldId id="353" r:id="rId29"/>
    <p:sldId id="361" r:id="rId30"/>
    <p:sldId id="370" r:id="rId31"/>
    <p:sldId id="390" r:id="rId32"/>
    <p:sldId id="441" r:id="rId33"/>
    <p:sldId id="391" r:id="rId34"/>
    <p:sldId id="360" r:id="rId35"/>
    <p:sldId id="282"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006600"/>
    <a:srgbClr val="339933"/>
    <a:srgbClr val="C22A29"/>
    <a:srgbClr val="324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50"/>
    <p:restoredTop sz="86509"/>
  </p:normalViewPr>
  <p:slideViewPr>
    <p:cSldViewPr>
      <p:cViewPr varScale="1">
        <p:scale>
          <a:sx n="143" d="100"/>
          <a:sy n="143" d="100"/>
        </p:scale>
        <p:origin x="784" y="192"/>
      </p:cViewPr>
      <p:guideLst>
        <p:guide orient="horz" pos="1620"/>
        <p:guide pos="2880"/>
      </p:guideLst>
    </p:cSldViewPr>
  </p:slid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BD035D-3EB6-41B6-BF39-3FA855962809}" type="datetimeFigureOut">
              <a:rPr lang="en-US" smtClean="0"/>
              <a:t>3/1/19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D22517-0C85-4996-9D79-C12062255C2D}" type="slidenum">
              <a:rPr lang="en-US" smtClean="0"/>
              <a:t>‹#›</a:t>
            </a:fld>
            <a:endParaRPr lang="en-US"/>
          </a:p>
        </p:txBody>
      </p:sp>
    </p:spTree>
    <p:extLst>
      <p:ext uri="{BB962C8B-B14F-4D97-AF65-F5344CB8AC3E}">
        <p14:creationId xmlns:p14="http://schemas.microsoft.com/office/powerpoint/2010/main" val="47377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200" kern="1200" dirty="0">
                <a:solidFill>
                  <a:schemeClr val="tx1"/>
                </a:solidFill>
                <a:effectLst/>
                <a:latin typeface="+mn-lt"/>
                <a:ea typeface="+mn-ea"/>
                <a:cs typeface="+mn-cs"/>
              </a:rPr>
              <a:t>New insights into the neuromodulation of transmitter release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200" kern="1200" dirty="0">
                <a:solidFill>
                  <a:schemeClr val="tx1"/>
                </a:solidFill>
                <a:effectLst/>
                <a:latin typeface="+mn-lt"/>
                <a:ea typeface="+mn-ea"/>
                <a:cs typeface="+mn-cs"/>
              </a:rPr>
              <a:t>New insights into the neuromodulation of transmitter release</a:t>
            </a:r>
            <a:endParaRPr dirty="0"/>
          </a:p>
        </p:txBody>
      </p:sp>
    </p:spTree>
    <p:extLst>
      <p:ext uri="{BB962C8B-B14F-4D97-AF65-F5344CB8AC3E}">
        <p14:creationId xmlns:p14="http://schemas.microsoft.com/office/powerpoint/2010/main" val="416261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Neuromodulators are capable of changing synaptic strength by modulating the probability of neurotransmitter release, Pr. According to canon, reductions in </a:t>
            </a:r>
            <a:r>
              <a:rPr lang="en-US" dirty="0" err="1"/>
              <a:t>Pr</a:t>
            </a:r>
            <a:r>
              <a:rPr lang="en-US" dirty="0"/>
              <a:t> are often thought to accompany increases in the paired-pulse ratio, or PPR, which you can see here with activation of the GABAB receptor with the drug Baclofen. However, </a:t>
            </a:r>
            <a:r>
              <a:rPr lang="en-US" sz="1200" b="0" i="0" kern="1200" dirty="0">
                <a:solidFill>
                  <a:schemeClr val="tx1"/>
                </a:solidFill>
                <a:effectLst/>
                <a:latin typeface="+mn-lt"/>
                <a:ea typeface="+mn-ea"/>
                <a:cs typeface="+mn-cs"/>
              </a:rPr>
              <a:t>PPR is not only a useful metric for identifying the locus of action for neuromodulators, but also points to a common computational transformation that presynaptic neuromodulators engage. By preferentially suppressing the first pulses in a burst of input, this change in PPR leads to high-pass filtering of the synapse</a:t>
            </a:r>
            <a:endParaRPr lang="en-US" dirty="0"/>
          </a:p>
        </p:txBody>
      </p:sp>
      <p:sp>
        <p:nvSpPr>
          <p:cNvPr id="4" name="Slide Number Placeholder 3"/>
          <p:cNvSpPr>
            <a:spLocks noGrp="1"/>
          </p:cNvSpPr>
          <p:nvPr>
            <p:ph type="sldNum" sz="quarter" idx="5"/>
          </p:nvPr>
        </p:nvSpPr>
        <p:spPr/>
        <p:txBody>
          <a:bodyPr/>
          <a:lstStyle/>
          <a:p>
            <a:fld id="{F4D22517-0C85-4996-9D79-C12062255C2D}" type="slidenum">
              <a:rPr lang="en-US" smtClean="0"/>
              <a:t>3</a:t>
            </a:fld>
            <a:endParaRPr lang="en-US"/>
          </a:p>
        </p:txBody>
      </p:sp>
    </p:spTree>
    <p:extLst>
      <p:ext uri="{BB962C8B-B14F-4D97-AF65-F5344CB8AC3E}">
        <p14:creationId xmlns:p14="http://schemas.microsoft.com/office/powerpoint/2010/main" val="255191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a mechanism by which D1Rs decrease presynaptic calcium influx and thus reduce release probability, but do NOT increase PPR, even when GABAB increases PPR at the same synapse. What mechanisms could result in this difference?</a:t>
            </a:r>
          </a:p>
        </p:txBody>
      </p:sp>
      <p:sp>
        <p:nvSpPr>
          <p:cNvPr id="4" name="Slide Number Placeholder 3"/>
          <p:cNvSpPr>
            <a:spLocks noGrp="1"/>
          </p:cNvSpPr>
          <p:nvPr>
            <p:ph type="sldNum" sz="quarter" idx="5"/>
          </p:nvPr>
        </p:nvSpPr>
        <p:spPr/>
        <p:txBody>
          <a:bodyPr/>
          <a:lstStyle/>
          <a:p>
            <a:fld id="{F4D22517-0C85-4996-9D79-C12062255C2D}" type="slidenum">
              <a:rPr lang="en-US" smtClean="0"/>
              <a:t>14</a:t>
            </a:fld>
            <a:endParaRPr lang="en-US"/>
          </a:p>
        </p:txBody>
      </p:sp>
    </p:spTree>
    <p:extLst>
      <p:ext uri="{BB962C8B-B14F-4D97-AF65-F5344CB8AC3E}">
        <p14:creationId xmlns:p14="http://schemas.microsoft.com/office/powerpoint/2010/main" val="978417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critical insight came from </a:t>
            </a:r>
            <a:r>
              <a:rPr lang="en-US" dirty="0" err="1"/>
              <a:t>Scimemi</a:t>
            </a:r>
            <a:r>
              <a:rPr lang="en-US" dirty="0"/>
              <a:t> and Diamond, 2012, who found that at Schaffer collateral synapses, two different calcium channel antagonists with different kinetics also decreased release probability with different effects on the paired-pulse ratio. As you see here, the fast “flicker-blocker” Manganese increases PPR like GABAB, whereas the slow antagonist Cadmium does not change PPR much like the D1 receptor. This led us to hypothesize that maybe the difference between GABAB and D1R on presynaptic calcium influx mirrors the difference between cadmium and manganese!</a:t>
            </a:r>
          </a:p>
        </p:txBody>
      </p:sp>
      <p:sp>
        <p:nvSpPr>
          <p:cNvPr id="4" name="Slide Number Placeholder 3"/>
          <p:cNvSpPr>
            <a:spLocks noGrp="1"/>
          </p:cNvSpPr>
          <p:nvPr>
            <p:ph type="sldNum" sz="quarter" idx="5"/>
          </p:nvPr>
        </p:nvSpPr>
        <p:spPr/>
        <p:txBody>
          <a:bodyPr/>
          <a:lstStyle/>
          <a:p>
            <a:fld id="{F4D22517-0C85-4996-9D79-C12062255C2D}" type="slidenum">
              <a:rPr lang="en-US" smtClean="0"/>
              <a:t>15</a:t>
            </a:fld>
            <a:endParaRPr lang="en-US"/>
          </a:p>
        </p:txBody>
      </p:sp>
    </p:spTree>
    <p:extLst>
      <p:ext uri="{BB962C8B-B14F-4D97-AF65-F5344CB8AC3E}">
        <p14:creationId xmlns:p14="http://schemas.microsoft.com/office/powerpoint/2010/main" val="3336494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indeed we found that this difference, where cadmium does not increase PPR but manganese does, is found at our synapses in PFC as well.</a:t>
            </a:r>
          </a:p>
        </p:txBody>
      </p:sp>
      <p:sp>
        <p:nvSpPr>
          <p:cNvPr id="4" name="Slide Number Placeholder 3"/>
          <p:cNvSpPr>
            <a:spLocks noGrp="1"/>
          </p:cNvSpPr>
          <p:nvPr>
            <p:ph type="sldNum" sz="quarter" idx="5"/>
          </p:nvPr>
        </p:nvSpPr>
        <p:spPr/>
        <p:txBody>
          <a:bodyPr/>
          <a:lstStyle/>
          <a:p>
            <a:fld id="{F4D22517-0C85-4996-9D79-C12062255C2D}" type="slidenum">
              <a:rPr lang="en-US" smtClean="0"/>
              <a:t>16</a:t>
            </a:fld>
            <a:endParaRPr lang="en-US"/>
          </a:p>
        </p:txBody>
      </p:sp>
    </p:spTree>
    <p:extLst>
      <p:ext uri="{BB962C8B-B14F-4D97-AF65-F5344CB8AC3E}">
        <p14:creationId xmlns:p14="http://schemas.microsoft.com/office/powerpoint/2010/main" val="263123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cadmium and manganese have different effects on release in the first place? To understand this, we need to consider how presynaptic calcium channels couple to vesicles. </a:t>
            </a:r>
          </a:p>
        </p:txBody>
      </p:sp>
      <p:sp>
        <p:nvSpPr>
          <p:cNvPr id="4" name="Slide Number Placeholder 3"/>
          <p:cNvSpPr>
            <a:spLocks noGrp="1"/>
          </p:cNvSpPr>
          <p:nvPr>
            <p:ph type="sldNum" sz="quarter" idx="5"/>
          </p:nvPr>
        </p:nvSpPr>
        <p:spPr/>
        <p:txBody>
          <a:bodyPr/>
          <a:lstStyle/>
          <a:p>
            <a:fld id="{F4D22517-0C85-4996-9D79-C12062255C2D}" type="slidenum">
              <a:rPr lang="en-US" smtClean="0"/>
              <a:t>17</a:t>
            </a:fld>
            <a:endParaRPr lang="en-US"/>
          </a:p>
        </p:txBody>
      </p:sp>
    </p:spTree>
    <p:extLst>
      <p:ext uri="{BB962C8B-B14F-4D97-AF65-F5344CB8AC3E}">
        <p14:creationId xmlns:p14="http://schemas.microsoft.com/office/powerpoint/2010/main" val="36728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microdomain case first. Cadmium, because it’s dissociation is quite slow relative to the duration of an action potential, should functionally reduce the probability a calcium channel opens. In the case of a microdomain with many channels, this leads to a graded reduction in overall calcium influx. Manganese, however, dissociates much faster than an AP, and so should reduce current through individual channels. But in the microdomain case, this still leads to the same end result of less intracellular calcium.</a:t>
            </a:r>
          </a:p>
        </p:txBody>
      </p:sp>
      <p:sp>
        <p:nvSpPr>
          <p:cNvPr id="4" name="Slide Number Placeholder 3"/>
          <p:cNvSpPr>
            <a:spLocks noGrp="1"/>
          </p:cNvSpPr>
          <p:nvPr>
            <p:ph type="sldNum" sz="quarter" idx="5"/>
          </p:nvPr>
        </p:nvSpPr>
        <p:spPr/>
        <p:txBody>
          <a:bodyPr/>
          <a:lstStyle/>
          <a:p>
            <a:fld id="{F4D22517-0C85-4996-9D79-C12062255C2D}" type="slidenum">
              <a:rPr lang="en-US" smtClean="0"/>
              <a:t>18</a:t>
            </a:fld>
            <a:endParaRPr lang="en-US"/>
          </a:p>
        </p:txBody>
      </p:sp>
    </p:spTree>
    <p:extLst>
      <p:ext uri="{BB962C8B-B14F-4D97-AF65-F5344CB8AC3E}">
        <p14:creationId xmlns:p14="http://schemas.microsoft.com/office/powerpoint/2010/main" val="163584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396B59-765C-4EDE-83AD-52DCE5F28FAA}"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377250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396B59-765C-4EDE-83AD-52DCE5F28FAA}"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99925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396B59-765C-4EDE-83AD-52DCE5F28FAA}"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105060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91542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396B59-765C-4EDE-83AD-52DCE5F28FAA}"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382727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396B59-765C-4EDE-83AD-52DCE5F28FAA}" type="datetimeFigureOut">
              <a:rPr lang="en-US" smtClean="0"/>
              <a:t>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106670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396B59-765C-4EDE-83AD-52DCE5F28FAA}"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357613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96B59-765C-4EDE-83AD-52DCE5F28FAA}" type="datetimeFigureOut">
              <a:rPr lang="en-US" smtClean="0"/>
              <a:t>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2227909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396B59-765C-4EDE-83AD-52DCE5F28FAA}" type="datetimeFigureOut">
              <a:rPr lang="en-US" smtClean="0"/>
              <a:t>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139370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96B59-765C-4EDE-83AD-52DCE5F28FAA}" type="datetimeFigureOut">
              <a:rPr lang="en-US" smtClean="0"/>
              <a:t>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62516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396B59-765C-4EDE-83AD-52DCE5F28FAA}"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292006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396B59-765C-4EDE-83AD-52DCE5F28FAA}" type="datetimeFigureOut">
              <a:rPr lang="en-US" smtClean="0"/>
              <a:t>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68ED3-D83A-424D-BA7B-514823A16279}" type="slidenum">
              <a:rPr lang="en-US" smtClean="0"/>
              <a:t>‹#›</a:t>
            </a:fld>
            <a:endParaRPr lang="en-US"/>
          </a:p>
        </p:txBody>
      </p:sp>
    </p:spTree>
    <p:extLst>
      <p:ext uri="{BB962C8B-B14F-4D97-AF65-F5344CB8AC3E}">
        <p14:creationId xmlns:p14="http://schemas.microsoft.com/office/powerpoint/2010/main" val="15925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9396B59-765C-4EDE-83AD-52DCE5F28FAA}" type="datetimeFigureOut">
              <a:rPr lang="en-US" smtClean="0"/>
              <a:t>3/1/19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3368ED3-D83A-424D-BA7B-514823A16279}" type="slidenum">
              <a:rPr lang="en-US" smtClean="0"/>
              <a:t>‹#›</a:t>
            </a:fld>
            <a:endParaRPr lang="en-US"/>
          </a:p>
        </p:txBody>
      </p:sp>
    </p:spTree>
    <p:extLst>
      <p:ext uri="{BB962C8B-B14F-4D97-AF65-F5344CB8AC3E}">
        <p14:creationId xmlns:p14="http://schemas.microsoft.com/office/powerpoint/2010/main" val="2212179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emf"/><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gi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p:nvPr/>
        </p:nvSpPr>
        <p:spPr>
          <a:xfrm>
            <a:off x="349800" y="438150"/>
            <a:ext cx="8623378" cy="533400"/>
          </a:xfrm>
          <a:prstGeom prst="rect">
            <a:avLst/>
          </a:prstGeom>
          <a:noFill/>
          <a:ln>
            <a:noFill/>
          </a:ln>
        </p:spPr>
        <p:txBody>
          <a:bodyPr lIns="91425" tIns="91425" rIns="91425" bIns="91425" anchor="b" anchorCtr="0">
            <a:noAutofit/>
          </a:bodyPr>
          <a:lstStyle/>
          <a:p>
            <a:r>
              <a:rPr lang="en-US" sz="2800" dirty="0"/>
              <a:t>Presynaptic mechanisms for modulating synaptic gain</a:t>
            </a:r>
          </a:p>
        </p:txBody>
      </p:sp>
      <p:sp>
        <p:nvSpPr>
          <p:cNvPr id="2" name="TextBox 1"/>
          <p:cNvSpPr txBox="1"/>
          <p:nvPr/>
        </p:nvSpPr>
        <p:spPr>
          <a:xfrm>
            <a:off x="6336813" y="3842531"/>
            <a:ext cx="2599365" cy="1200329"/>
          </a:xfrm>
          <a:prstGeom prst="rect">
            <a:avLst/>
          </a:prstGeom>
          <a:noFill/>
        </p:spPr>
        <p:txBody>
          <a:bodyPr wrap="none" rtlCol="0">
            <a:spAutoFit/>
          </a:bodyPr>
          <a:lstStyle/>
          <a:p>
            <a:pPr algn="r"/>
            <a:r>
              <a:rPr lang="en-US" dirty="0"/>
              <a:t>Ken Burke</a:t>
            </a:r>
            <a:endParaRPr lang="en-US" sz="1000" dirty="0"/>
          </a:p>
          <a:p>
            <a:pPr algn="r"/>
            <a:r>
              <a:rPr lang="en-US" dirty="0"/>
              <a:t>Bender Laboratory</a:t>
            </a:r>
          </a:p>
          <a:p>
            <a:pPr algn="r"/>
            <a:r>
              <a:rPr lang="en-US" dirty="0"/>
              <a:t>Department of Neurology</a:t>
            </a:r>
          </a:p>
          <a:p>
            <a:pPr algn="r"/>
            <a:r>
              <a:rPr lang="en-US" dirty="0"/>
              <a:t>UCSF</a:t>
            </a:r>
          </a:p>
        </p:txBody>
      </p:sp>
      <p:sp>
        <p:nvSpPr>
          <p:cNvPr id="7" name="Rectangle 6">
            <a:extLst>
              <a:ext uri="{FF2B5EF4-FFF2-40B4-BE49-F238E27FC236}">
                <a16:creationId xmlns:a16="http://schemas.microsoft.com/office/drawing/2014/main" id="{2D790F6B-67CA-2143-962D-9CDDC3E30E92}"/>
              </a:ext>
            </a:extLst>
          </p:cNvPr>
          <p:cNvSpPr/>
          <p:nvPr/>
        </p:nvSpPr>
        <p:spPr>
          <a:xfrm>
            <a:off x="152400" y="1200150"/>
            <a:ext cx="45720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rameScanSmall-259.mov">
            <a:hlinkClick r:id="" action="ppaction://media"/>
            <a:extLst>
              <a:ext uri="{FF2B5EF4-FFF2-40B4-BE49-F238E27FC236}">
                <a16:creationId xmlns:a16="http://schemas.microsoft.com/office/drawing/2014/main" id="{FBC91F2B-B75E-214C-B6FA-315B0175EA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761" y="1200150"/>
            <a:ext cx="2779592" cy="2779592"/>
          </a:xfrm>
          <a:prstGeom prst="rect">
            <a:avLst/>
          </a:prstGeom>
        </p:spPr>
      </p:pic>
      <p:pic>
        <p:nvPicPr>
          <p:cNvPr id="4" name="Picture 3">
            <a:extLst>
              <a:ext uri="{FF2B5EF4-FFF2-40B4-BE49-F238E27FC236}">
                <a16:creationId xmlns:a16="http://schemas.microsoft.com/office/drawing/2014/main" id="{302C6F7D-31FF-9C47-A0BF-87017AB4EBDA}"/>
              </a:ext>
            </a:extLst>
          </p:cNvPr>
          <p:cNvPicPr>
            <a:picLocks noChangeAspect="1"/>
          </p:cNvPicPr>
          <p:nvPr/>
        </p:nvPicPr>
        <p:blipFill rotWithShape="1">
          <a:blip r:embed="rId6">
            <a:extLst>
              <a:ext uri="{28A0092B-C50C-407E-A947-70E740481C1C}">
                <a14:useLocalDpi xmlns:a14="http://schemas.microsoft.com/office/drawing/2010/main" val="0"/>
              </a:ext>
            </a:extLst>
          </a:blip>
          <a:srcRect l="2197" r="66392" b="71191"/>
          <a:stretch/>
        </p:blipFill>
        <p:spPr>
          <a:xfrm>
            <a:off x="212121" y="1123950"/>
            <a:ext cx="4359880" cy="2991147"/>
          </a:xfrm>
          <a:prstGeom prst="rect">
            <a:avLst/>
          </a:prstGeom>
        </p:spPr>
      </p:pic>
      <p:sp>
        <p:nvSpPr>
          <p:cNvPr id="5" name="Rectangle 4">
            <a:extLst>
              <a:ext uri="{FF2B5EF4-FFF2-40B4-BE49-F238E27FC236}">
                <a16:creationId xmlns:a16="http://schemas.microsoft.com/office/drawing/2014/main" id="{C2FF4A29-3222-B842-87AB-B5A626129680}"/>
              </a:ext>
            </a:extLst>
          </p:cNvPr>
          <p:cNvSpPr/>
          <p:nvPr/>
        </p:nvSpPr>
        <p:spPr>
          <a:xfrm>
            <a:off x="212120" y="1123950"/>
            <a:ext cx="32128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54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1950"/>
            <a:ext cx="8229600" cy="536971"/>
          </a:xfrm>
        </p:spPr>
        <p:txBody>
          <a:bodyPr>
            <a:noAutofit/>
          </a:bodyPr>
          <a:lstStyle/>
          <a:p>
            <a:pPr algn="l"/>
            <a:r>
              <a:rPr lang="en-US" sz="2800" dirty="0"/>
              <a:t>If this is really presynaptic, we should see a reduction in release probability at single synapses</a:t>
            </a:r>
          </a:p>
        </p:txBody>
      </p:sp>
      <p:sp>
        <p:nvSpPr>
          <p:cNvPr id="4" name="Rectangle 3"/>
          <p:cNvSpPr/>
          <p:nvPr/>
        </p:nvSpPr>
        <p:spPr>
          <a:xfrm>
            <a:off x="457200" y="1171246"/>
            <a:ext cx="457200" cy="409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kbender\Dropbox\D1PaperFigs\Subfigures for presentations\OQ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499"/>
          <a:stretch/>
        </p:blipFill>
        <p:spPr bwMode="auto">
          <a:xfrm>
            <a:off x="228601" y="1574460"/>
            <a:ext cx="5181600" cy="2208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kbender\Dropbox\D1PaperFigs\Subfigures for presentations\OQA.png">
            <a:extLst>
              <a:ext uri="{FF2B5EF4-FFF2-40B4-BE49-F238E27FC236}">
                <a16:creationId xmlns:a16="http://schemas.microsoft.com/office/drawing/2014/main" id="{D7CE5644-A7CA-1340-AD03-3560BD66E3B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503" r="16872" b="10002"/>
          <a:stretch/>
        </p:blipFill>
        <p:spPr bwMode="auto">
          <a:xfrm>
            <a:off x="5867400" y="1553481"/>
            <a:ext cx="2133600" cy="2929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kbender\Dropbox\D1PaperFigs\Subfigures for presentations\OQA.png">
            <a:extLst>
              <a:ext uri="{FF2B5EF4-FFF2-40B4-BE49-F238E27FC236}">
                <a16:creationId xmlns:a16="http://schemas.microsoft.com/office/drawing/2014/main" id="{EB4DB5C3-4146-E541-8769-9168C04BB00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9907" r="-1188" b="73400"/>
          <a:stretch/>
        </p:blipFill>
        <p:spPr bwMode="auto">
          <a:xfrm>
            <a:off x="7622894" y="1541183"/>
            <a:ext cx="1447800" cy="8658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974536-9675-FE41-9801-13939747CD0C}"/>
              </a:ext>
            </a:extLst>
          </p:cNvPr>
          <p:cNvSpPr/>
          <p:nvPr/>
        </p:nvSpPr>
        <p:spPr>
          <a:xfrm>
            <a:off x="6553200" y="4171950"/>
            <a:ext cx="1524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48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oAutofit/>
          </a:bodyPr>
          <a:lstStyle/>
          <a:p>
            <a:pPr algn="l"/>
            <a:r>
              <a:rPr lang="en-US" sz="2800" dirty="0"/>
              <a:t>D1R activation suppresses presynaptic calcium influx</a:t>
            </a:r>
          </a:p>
        </p:txBody>
      </p:sp>
      <p:pic>
        <p:nvPicPr>
          <p:cNvPr id="2051" name="Picture 3" descr="C:\Users\Bender\Dropbox\D1PaperFigs\Figures\Fig 3==Bouton GCaMP6.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2085" b="59349"/>
          <a:stretch/>
        </p:blipFill>
        <p:spPr bwMode="auto">
          <a:xfrm>
            <a:off x="751390" y="895350"/>
            <a:ext cx="4191000" cy="1793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Bender\Dropbox\D1PaperFigs\Figures\Fig 3==Bouton GCaMP6.tif">
            <a:extLst>
              <a:ext uri="{FF2B5EF4-FFF2-40B4-BE49-F238E27FC236}">
                <a16:creationId xmlns:a16="http://schemas.microsoft.com/office/drawing/2014/main" id="{3F7960DE-3849-3343-9599-FA3A4F0D6E4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804" r="58069" b="5975"/>
          <a:stretch/>
        </p:blipFill>
        <p:spPr bwMode="auto">
          <a:xfrm>
            <a:off x="1284790" y="2688733"/>
            <a:ext cx="3287210" cy="2304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Bender\Dropbox\D1PaperFigs\Figures\Fig 3==Bouton GCaMP6.tif">
            <a:extLst>
              <a:ext uri="{FF2B5EF4-FFF2-40B4-BE49-F238E27FC236}">
                <a16:creationId xmlns:a16="http://schemas.microsoft.com/office/drawing/2014/main" id="{3800FEE5-8A1B-F747-BED7-AA95010E83E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098" t="45804" r="-17" b="1030"/>
          <a:stretch/>
        </p:blipFill>
        <p:spPr bwMode="auto">
          <a:xfrm>
            <a:off x="5562600" y="1368139"/>
            <a:ext cx="2286000" cy="3541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2F3CB86-9E5C-0445-AB03-1151372877C8}"/>
              </a:ext>
            </a:extLst>
          </p:cNvPr>
          <p:cNvSpPr/>
          <p:nvPr/>
        </p:nvSpPr>
        <p:spPr>
          <a:xfrm>
            <a:off x="751390" y="895350"/>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16650A-16D6-AD47-8D53-A9F75C494905}"/>
              </a:ext>
            </a:extLst>
          </p:cNvPr>
          <p:cNvSpPr/>
          <p:nvPr/>
        </p:nvSpPr>
        <p:spPr>
          <a:xfrm>
            <a:off x="1295400" y="2638817"/>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2C6AA4-FC31-3746-8D5E-F3D96D07E0F8}"/>
              </a:ext>
            </a:extLst>
          </p:cNvPr>
          <p:cNvSpPr/>
          <p:nvPr/>
        </p:nvSpPr>
        <p:spPr>
          <a:xfrm>
            <a:off x="5481094" y="1368139"/>
            <a:ext cx="31010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C3AA3E-AEBC-C94A-9162-480515B4CDB3}"/>
              </a:ext>
            </a:extLst>
          </p:cNvPr>
          <p:cNvSpPr/>
          <p:nvPr/>
        </p:nvSpPr>
        <p:spPr>
          <a:xfrm>
            <a:off x="751390" y="2688733"/>
            <a:ext cx="4354010" cy="2454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83BB16-70A6-D445-B8D9-D909E7D7E36F}"/>
              </a:ext>
            </a:extLst>
          </p:cNvPr>
          <p:cNvSpPr/>
          <p:nvPr/>
        </p:nvSpPr>
        <p:spPr>
          <a:xfrm>
            <a:off x="5649409" y="814862"/>
            <a:ext cx="2841585" cy="4178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41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oAutofit/>
          </a:bodyPr>
          <a:lstStyle/>
          <a:p>
            <a:pPr algn="l"/>
            <a:r>
              <a:rPr lang="en-US" sz="2800" dirty="0"/>
              <a:t>D1R activation suppresses presynaptic calcium influx</a:t>
            </a:r>
          </a:p>
        </p:txBody>
      </p:sp>
      <p:pic>
        <p:nvPicPr>
          <p:cNvPr id="2051" name="Picture 3" descr="C:\Users\Bender\Dropbox\D1PaperFigs\Figures\Fig 3==Bouton GCaMP6.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2085" b="59349"/>
          <a:stretch/>
        </p:blipFill>
        <p:spPr bwMode="auto">
          <a:xfrm>
            <a:off x="751390" y="895350"/>
            <a:ext cx="4191000" cy="1793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Bender\Dropbox\D1PaperFigs\Figures\Fig 3==Bouton GCaMP6.tif">
            <a:extLst>
              <a:ext uri="{FF2B5EF4-FFF2-40B4-BE49-F238E27FC236}">
                <a16:creationId xmlns:a16="http://schemas.microsoft.com/office/drawing/2014/main" id="{3F7960DE-3849-3343-9599-FA3A4F0D6E4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804" r="58069" b="5975"/>
          <a:stretch/>
        </p:blipFill>
        <p:spPr bwMode="auto">
          <a:xfrm>
            <a:off x="1284790" y="2688733"/>
            <a:ext cx="3287210" cy="2304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Bender\Dropbox\D1PaperFigs\Figures\Fig 3==Bouton GCaMP6.tif">
            <a:extLst>
              <a:ext uri="{FF2B5EF4-FFF2-40B4-BE49-F238E27FC236}">
                <a16:creationId xmlns:a16="http://schemas.microsoft.com/office/drawing/2014/main" id="{3800FEE5-8A1B-F747-BED7-AA95010E83E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098" t="45804" r="-17" b="1030"/>
          <a:stretch/>
        </p:blipFill>
        <p:spPr bwMode="auto">
          <a:xfrm>
            <a:off x="5562600" y="1368139"/>
            <a:ext cx="2286000" cy="3541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2F3CB86-9E5C-0445-AB03-1151372877C8}"/>
              </a:ext>
            </a:extLst>
          </p:cNvPr>
          <p:cNvSpPr/>
          <p:nvPr/>
        </p:nvSpPr>
        <p:spPr>
          <a:xfrm>
            <a:off x="751390" y="895350"/>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16650A-16D6-AD47-8D53-A9F75C494905}"/>
              </a:ext>
            </a:extLst>
          </p:cNvPr>
          <p:cNvSpPr/>
          <p:nvPr/>
        </p:nvSpPr>
        <p:spPr>
          <a:xfrm>
            <a:off x="1295400" y="2638817"/>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2C6AA4-FC31-3746-8D5E-F3D96D07E0F8}"/>
              </a:ext>
            </a:extLst>
          </p:cNvPr>
          <p:cNvSpPr/>
          <p:nvPr/>
        </p:nvSpPr>
        <p:spPr>
          <a:xfrm>
            <a:off x="5481094" y="1368139"/>
            <a:ext cx="31010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469BA8-7AD5-C440-8EC8-A7082FBD4932}"/>
              </a:ext>
            </a:extLst>
          </p:cNvPr>
          <p:cNvSpPr/>
          <p:nvPr/>
        </p:nvSpPr>
        <p:spPr>
          <a:xfrm>
            <a:off x="5649409" y="814862"/>
            <a:ext cx="2841585" cy="4178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98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oAutofit/>
          </a:bodyPr>
          <a:lstStyle/>
          <a:p>
            <a:pPr algn="l"/>
            <a:r>
              <a:rPr lang="en-US" sz="2800" dirty="0"/>
              <a:t>D1R activation suppresses presynaptic calcium influx</a:t>
            </a:r>
          </a:p>
        </p:txBody>
      </p:sp>
      <p:pic>
        <p:nvPicPr>
          <p:cNvPr id="2051" name="Picture 3" descr="C:\Users\Bender\Dropbox\D1PaperFigs\Figures\Fig 3==Bouton GCaMP6.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2085" b="59349"/>
          <a:stretch/>
        </p:blipFill>
        <p:spPr bwMode="auto">
          <a:xfrm>
            <a:off x="751390" y="895350"/>
            <a:ext cx="4191000" cy="1793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Bender\Dropbox\D1PaperFigs\Figures\Fig 3==Bouton GCaMP6.tif">
            <a:extLst>
              <a:ext uri="{FF2B5EF4-FFF2-40B4-BE49-F238E27FC236}">
                <a16:creationId xmlns:a16="http://schemas.microsoft.com/office/drawing/2014/main" id="{3F7960DE-3849-3343-9599-FA3A4F0D6E4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804" r="58069" b="5975"/>
          <a:stretch/>
        </p:blipFill>
        <p:spPr bwMode="auto">
          <a:xfrm>
            <a:off x="1284790" y="2688733"/>
            <a:ext cx="3287210" cy="2304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Bender\Dropbox\D1PaperFigs\Figures\Fig 3==Bouton GCaMP6.tif">
            <a:extLst>
              <a:ext uri="{FF2B5EF4-FFF2-40B4-BE49-F238E27FC236}">
                <a16:creationId xmlns:a16="http://schemas.microsoft.com/office/drawing/2014/main" id="{3800FEE5-8A1B-F747-BED7-AA95010E83E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098" t="45804" r="-17" b="1030"/>
          <a:stretch/>
        </p:blipFill>
        <p:spPr bwMode="auto">
          <a:xfrm>
            <a:off x="5562600" y="1368139"/>
            <a:ext cx="2286000" cy="3541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2F3CB86-9E5C-0445-AB03-1151372877C8}"/>
              </a:ext>
            </a:extLst>
          </p:cNvPr>
          <p:cNvSpPr/>
          <p:nvPr/>
        </p:nvSpPr>
        <p:spPr>
          <a:xfrm>
            <a:off x="751390" y="895350"/>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16650A-16D6-AD47-8D53-A9F75C494905}"/>
              </a:ext>
            </a:extLst>
          </p:cNvPr>
          <p:cNvSpPr/>
          <p:nvPr/>
        </p:nvSpPr>
        <p:spPr>
          <a:xfrm>
            <a:off x="1295400" y="2638817"/>
            <a:ext cx="16301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2C6AA4-FC31-3746-8D5E-F3D96D07E0F8}"/>
              </a:ext>
            </a:extLst>
          </p:cNvPr>
          <p:cNvSpPr/>
          <p:nvPr/>
        </p:nvSpPr>
        <p:spPr>
          <a:xfrm>
            <a:off x="5481094" y="1368139"/>
            <a:ext cx="31010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849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914400"/>
          </a:xfrm>
        </p:spPr>
        <p:txBody>
          <a:bodyPr anchor="t">
            <a:noAutofit/>
          </a:bodyPr>
          <a:lstStyle/>
          <a:p>
            <a:pPr algn="l"/>
            <a:r>
              <a:rPr lang="en-US" sz="2800" dirty="0"/>
              <a:t>What presynaptic mechanisms could suppress release with distinct effects on PPR?</a:t>
            </a:r>
          </a:p>
        </p:txBody>
      </p:sp>
      <p:sp>
        <p:nvSpPr>
          <p:cNvPr id="3" name="Rectangle 2"/>
          <p:cNvSpPr/>
          <p:nvPr/>
        </p:nvSpPr>
        <p:spPr>
          <a:xfrm>
            <a:off x="2209800" y="1276350"/>
            <a:ext cx="381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C:\Users\kbender\Dropbox\D1PaperFigs\Subfigures for presentations\SKF baclofen PPR CV summary with control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91" b="58651"/>
          <a:stretch/>
        </p:blipFill>
        <p:spPr bwMode="auto">
          <a:xfrm>
            <a:off x="685800" y="2974059"/>
            <a:ext cx="2423556" cy="14264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kbender\Dropbox\D1PaperFigs\Subfigures for presentations\SKF baclofen PPR CV summary with control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460" b="57474"/>
          <a:stretch/>
        </p:blipFill>
        <p:spPr bwMode="auto">
          <a:xfrm>
            <a:off x="689364" y="1450059"/>
            <a:ext cx="2419992" cy="146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4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800" dirty="0"/>
              <a:t>At Schaffer collateral synapses, two </a:t>
            </a:r>
            <a:r>
              <a:rPr lang="en-US" sz="2800" dirty="0" err="1"/>
              <a:t>CaV</a:t>
            </a:r>
            <a:r>
              <a:rPr lang="en-US" sz="2800" dirty="0"/>
              <a:t> antagonists suppress release with different effects on PPR</a:t>
            </a:r>
          </a:p>
        </p:txBody>
      </p:sp>
      <p:sp>
        <p:nvSpPr>
          <p:cNvPr id="4" name="TextBox 3"/>
          <p:cNvSpPr txBox="1"/>
          <p:nvPr/>
        </p:nvSpPr>
        <p:spPr>
          <a:xfrm>
            <a:off x="6781800" y="4552950"/>
            <a:ext cx="2286000" cy="523220"/>
          </a:xfrm>
          <a:prstGeom prst="rect">
            <a:avLst/>
          </a:prstGeom>
          <a:noFill/>
        </p:spPr>
        <p:txBody>
          <a:bodyPr wrap="square" rtlCol="0">
            <a:spAutoFit/>
          </a:bodyPr>
          <a:lstStyle/>
          <a:p>
            <a:r>
              <a:rPr lang="en-US" sz="1400" dirty="0" err="1"/>
              <a:t>Scimemi</a:t>
            </a:r>
            <a:r>
              <a:rPr lang="en-US" sz="1400" dirty="0"/>
              <a:t> and Diamond, 2012</a:t>
            </a:r>
          </a:p>
          <a:p>
            <a:r>
              <a:rPr lang="en-US" sz="1400" i="1" dirty="0"/>
              <a:t>J </a:t>
            </a:r>
            <a:r>
              <a:rPr lang="en-US" sz="1400" i="1" dirty="0" err="1"/>
              <a:t>Neurosci</a:t>
            </a:r>
            <a:endParaRPr lang="en-US" sz="1400" i="1" dirty="0"/>
          </a:p>
        </p:txBody>
      </p:sp>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6565" b="57019"/>
          <a:stretch/>
        </p:blipFill>
        <p:spPr bwMode="auto">
          <a:xfrm>
            <a:off x="3810000" y="1342841"/>
            <a:ext cx="4510797" cy="1477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2209800" y="1276350"/>
            <a:ext cx="381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61628" r="36565"/>
          <a:stretch/>
        </p:blipFill>
        <p:spPr bwMode="auto">
          <a:xfrm>
            <a:off x="3812875" y="3028950"/>
            <a:ext cx="4510797" cy="13194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3" descr="C:\Users\kbender\Dropbox\D1PaperFigs\Subfigures for presentations\SKF baclofen PPR CV summary with control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91" b="58651"/>
          <a:stretch/>
        </p:blipFill>
        <p:spPr bwMode="auto">
          <a:xfrm>
            <a:off x="685800" y="2974059"/>
            <a:ext cx="2423556" cy="14264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kbender\Dropbox\D1PaperFigs\Subfigures for presentations\SKF baclofen PPR CV summary with control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460" b="57474"/>
          <a:stretch/>
        </p:blipFill>
        <p:spPr bwMode="auto">
          <a:xfrm>
            <a:off x="689364" y="1450059"/>
            <a:ext cx="2419992" cy="146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21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800" dirty="0"/>
              <a:t>Similar effects occur at </a:t>
            </a:r>
            <a:r>
              <a:rPr lang="en-US" sz="2800" dirty="0" err="1"/>
              <a:t>mPFC</a:t>
            </a:r>
            <a:r>
              <a:rPr lang="en-US" sz="2800" dirty="0"/>
              <a:t> synapses</a:t>
            </a:r>
          </a:p>
        </p:txBody>
      </p:sp>
      <p:pic>
        <p:nvPicPr>
          <p:cNvPr id="3074" name="Picture 2" descr="C:\Users\Bender\Dropbox\D1PaperFigs\Subfigures for presentations\Cd M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553"/>
          <a:stretch/>
        </p:blipFill>
        <p:spPr bwMode="auto">
          <a:xfrm>
            <a:off x="4626687" y="1435342"/>
            <a:ext cx="4060113" cy="1785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Bender\Dropbox\D1PaperFigs\Subfigures for presentations\Cd M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2203"/>
          <a:stretch/>
        </p:blipFill>
        <p:spPr bwMode="auto">
          <a:xfrm>
            <a:off x="393940" y="1428750"/>
            <a:ext cx="4178060" cy="1785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7078" y="4552950"/>
            <a:ext cx="2133600" cy="523220"/>
          </a:xfrm>
          <a:prstGeom prst="rect">
            <a:avLst/>
          </a:prstGeom>
          <a:noFill/>
        </p:spPr>
        <p:txBody>
          <a:bodyPr wrap="square" rtlCol="0">
            <a:spAutoFit/>
          </a:bodyPr>
          <a:lstStyle/>
          <a:p>
            <a:r>
              <a:rPr lang="en-US" sz="1400" dirty="0"/>
              <a:t>Burke, Keeshen, &amp; Bender 2018 </a:t>
            </a:r>
            <a:r>
              <a:rPr lang="en-US" sz="1400" i="1" dirty="0"/>
              <a:t>Neuron</a:t>
            </a:r>
          </a:p>
        </p:txBody>
      </p:sp>
    </p:spTree>
    <p:extLst>
      <p:ext uri="{BB962C8B-B14F-4D97-AF65-F5344CB8AC3E}">
        <p14:creationId xmlns:p14="http://schemas.microsoft.com/office/powerpoint/2010/main" val="1248139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95C59E-8278-2241-B621-DE3A105D539B}"/>
              </a:ext>
            </a:extLst>
          </p:cNvPr>
          <p:cNvPicPr>
            <a:picLocks noChangeAspect="1"/>
          </p:cNvPicPr>
          <p:nvPr/>
        </p:nvPicPr>
        <p:blipFill>
          <a:blip r:embed="rId3"/>
          <a:stretch>
            <a:fillRect/>
          </a:stretch>
        </p:blipFill>
        <p:spPr>
          <a:xfrm>
            <a:off x="2095500" y="885608"/>
            <a:ext cx="4953000" cy="4048342"/>
          </a:xfrm>
          <a:prstGeom prst="rect">
            <a:avLst/>
          </a:prstGeom>
        </p:spPr>
      </p:pic>
      <p:sp>
        <p:nvSpPr>
          <p:cNvPr id="2" name="Title 1"/>
          <p:cNvSpPr>
            <a:spLocks noGrp="1"/>
          </p:cNvSpPr>
          <p:nvPr>
            <p:ph type="title"/>
          </p:nvPr>
        </p:nvSpPr>
        <p:spPr>
          <a:xfrm>
            <a:off x="152400" y="209550"/>
            <a:ext cx="8839200" cy="536971"/>
          </a:xfrm>
        </p:spPr>
        <p:txBody>
          <a:bodyPr anchor="t">
            <a:noAutofit/>
          </a:bodyPr>
          <a:lstStyle/>
          <a:p>
            <a:pPr algn="l"/>
            <a:r>
              <a:rPr lang="en-US" sz="2800" dirty="0"/>
              <a:t>Cd</a:t>
            </a:r>
            <a:r>
              <a:rPr lang="en-US" sz="2800" baseline="30000" dirty="0"/>
              <a:t>2+</a:t>
            </a:r>
            <a:r>
              <a:rPr lang="en-US" sz="2800" dirty="0"/>
              <a:t> and Mn</a:t>
            </a:r>
            <a:r>
              <a:rPr lang="en-US" sz="2800" baseline="30000" dirty="0"/>
              <a:t>2+ </a:t>
            </a:r>
            <a:r>
              <a:rPr lang="en-US" sz="2800" dirty="0"/>
              <a:t>effects due to </a:t>
            </a:r>
            <a:r>
              <a:rPr lang="en-US" sz="2800" dirty="0" err="1"/>
              <a:t>CaV</a:t>
            </a:r>
            <a:r>
              <a:rPr lang="en-US" sz="2800" dirty="0"/>
              <a:t>-vesicle coupling dynamics</a:t>
            </a:r>
          </a:p>
        </p:txBody>
      </p:sp>
      <p:sp>
        <p:nvSpPr>
          <p:cNvPr id="16" name="TextBox 15">
            <a:extLst>
              <a:ext uri="{FF2B5EF4-FFF2-40B4-BE49-F238E27FC236}">
                <a16:creationId xmlns:a16="http://schemas.microsoft.com/office/drawing/2014/main" id="{6822683B-3087-3E4C-80DD-FF51B3E213C2}"/>
              </a:ext>
            </a:extLst>
          </p:cNvPr>
          <p:cNvSpPr txBox="1"/>
          <p:nvPr/>
        </p:nvSpPr>
        <p:spPr>
          <a:xfrm>
            <a:off x="2057400" y="1733550"/>
            <a:ext cx="2057400" cy="369332"/>
          </a:xfrm>
          <a:prstGeom prst="rect">
            <a:avLst/>
          </a:prstGeom>
          <a:noFill/>
        </p:spPr>
        <p:txBody>
          <a:bodyPr wrap="square" rtlCol="0">
            <a:spAutoFit/>
          </a:bodyPr>
          <a:lstStyle/>
          <a:p>
            <a:r>
              <a:rPr lang="en-US" dirty="0"/>
              <a:t>(~1 CaV per vesicle)</a:t>
            </a:r>
          </a:p>
        </p:txBody>
      </p:sp>
      <p:sp>
        <p:nvSpPr>
          <p:cNvPr id="18" name="TextBox 17">
            <a:extLst>
              <a:ext uri="{FF2B5EF4-FFF2-40B4-BE49-F238E27FC236}">
                <a16:creationId xmlns:a16="http://schemas.microsoft.com/office/drawing/2014/main" id="{4AD21BD2-9A5C-9144-86F6-B0CEBA8E79E6}"/>
              </a:ext>
            </a:extLst>
          </p:cNvPr>
          <p:cNvSpPr txBox="1"/>
          <p:nvPr/>
        </p:nvSpPr>
        <p:spPr>
          <a:xfrm>
            <a:off x="2057400" y="4107418"/>
            <a:ext cx="2133600" cy="369332"/>
          </a:xfrm>
          <a:prstGeom prst="rect">
            <a:avLst/>
          </a:prstGeom>
          <a:noFill/>
        </p:spPr>
        <p:txBody>
          <a:bodyPr wrap="square" rtlCol="0">
            <a:spAutoFit/>
          </a:bodyPr>
          <a:lstStyle/>
          <a:p>
            <a:r>
              <a:rPr lang="en-US" dirty="0"/>
              <a:t>(&gt;1 CaVs per vesicle)</a:t>
            </a:r>
          </a:p>
        </p:txBody>
      </p:sp>
    </p:spTree>
    <p:extLst>
      <p:ext uri="{BB962C8B-B14F-4D97-AF65-F5344CB8AC3E}">
        <p14:creationId xmlns:p14="http://schemas.microsoft.com/office/powerpoint/2010/main" val="124813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8839200" cy="536971"/>
          </a:xfrm>
        </p:spPr>
        <p:txBody>
          <a:bodyPr anchor="t">
            <a:noAutofit/>
          </a:bodyPr>
          <a:lstStyle/>
          <a:p>
            <a:pPr algn="l"/>
            <a:r>
              <a:rPr lang="en-US" sz="2800" dirty="0"/>
              <a:t>Cd</a:t>
            </a:r>
            <a:r>
              <a:rPr lang="en-US" sz="2800" baseline="30000" dirty="0"/>
              <a:t>2+</a:t>
            </a:r>
            <a:r>
              <a:rPr lang="en-US" sz="2800" dirty="0"/>
              <a:t> and Mn</a:t>
            </a:r>
            <a:r>
              <a:rPr lang="en-US" sz="2800" baseline="30000" dirty="0"/>
              <a:t>2+ </a:t>
            </a:r>
            <a:r>
              <a:rPr lang="en-US" sz="2800" dirty="0"/>
              <a:t>effects due to </a:t>
            </a:r>
            <a:r>
              <a:rPr lang="en-US" sz="2800" dirty="0" err="1"/>
              <a:t>CaV</a:t>
            </a:r>
            <a:r>
              <a:rPr lang="en-US" sz="2800" dirty="0"/>
              <a:t>-vesicle coupling dynamics</a:t>
            </a:r>
          </a:p>
        </p:txBody>
      </p:sp>
      <p:pic>
        <p:nvPicPr>
          <p:cNvPr id="3" name="Picture 2">
            <a:extLst>
              <a:ext uri="{FF2B5EF4-FFF2-40B4-BE49-F238E27FC236}">
                <a16:creationId xmlns:a16="http://schemas.microsoft.com/office/drawing/2014/main" id="{96676326-8311-5D4F-B4E1-2C86C96BBD5B}"/>
              </a:ext>
            </a:extLst>
          </p:cNvPr>
          <p:cNvPicPr>
            <a:picLocks noChangeAspect="1"/>
          </p:cNvPicPr>
          <p:nvPr/>
        </p:nvPicPr>
        <p:blipFill>
          <a:blip r:embed="rId3"/>
          <a:stretch>
            <a:fillRect/>
          </a:stretch>
        </p:blipFill>
        <p:spPr>
          <a:xfrm>
            <a:off x="1468657" y="819150"/>
            <a:ext cx="6206685" cy="4071238"/>
          </a:xfrm>
          <a:prstGeom prst="rect">
            <a:avLst/>
          </a:prstGeom>
        </p:spPr>
      </p:pic>
    </p:spTree>
    <p:extLst>
      <p:ext uri="{BB962C8B-B14F-4D97-AF65-F5344CB8AC3E}">
        <p14:creationId xmlns:p14="http://schemas.microsoft.com/office/powerpoint/2010/main" val="807910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8839200" cy="536971"/>
          </a:xfrm>
        </p:spPr>
        <p:txBody>
          <a:bodyPr anchor="t">
            <a:noAutofit/>
          </a:bodyPr>
          <a:lstStyle/>
          <a:p>
            <a:pPr algn="l"/>
            <a:r>
              <a:rPr lang="en-US" sz="2800" dirty="0"/>
              <a:t>Cd</a:t>
            </a:r>
            <a:r>
              <a:rPr lang="en-US" sz="2800" baseline="30000" dirty="0"/>
              <a:t>2+</a:t>
            </a:r>
            <a:r>
              <a:rPr lang="en-US" sz="2800" dirty="0"/>
              <a:t> and Mn</a:t>
            </a:r>
            <a:r>
              <a:rPr lang="en-US" sz="2800" baseline="30000" dirty="0"/>
              <a:t>2+ </a:t>
            </a:r>
            <a:r>
              <a:rPr lang="en-US" sz="2800" dirty="0"/>
              <a:t>effects due to </a:t>
            </a:r>
            <a:r>
              <a:rPr lang="en-US" sz="2800" dirty="0" err="1"/>
              <a:t>CaV</a:t>
            </a:r>
            <a:r>
              <a:rPr lang="en-US" sz="2800" dirty="0"/>
              <a:t>-vesicle coupling dynamics</a:t>
            </a:r>
          </a:p>
        </p:txBody>
      </p:sp>
      <p:pic>
        <p:nvPicPr>
          <p:cNvPr id="5" name="Picture 4">
            <a:extLst>
              <a:ext uri="{FF2B5EF4-FFF2-40B4-BE49-F238E27FC236}">
                <a16:creationId xmlns:a16="http://schemas.microsoft.com/office/drawing/2014/main" id="{2F94C100-E64F-E44A-9933-207C9919365D}"/>
              </a:ext>
            </a:extLst>
          </p:cNvPr>
          <p:cNvPicPr>
            <a:picLocks noChangeAspect="1"/>
          </p:cNvPicPr>
          <p:nvPr/>
        </p:nvPicPr>
        <p:blipFill>
          <a:blip r:embed="rId2"/>
          <a:stretch>
            <a:fillRect/>
          </a:stretch>
        </p:blipFill>
        <p:spPr>
          <a:xfrm>
            <a:off x="1468657" y="819150"/>
            <a:ext cx="6206685" cy="4071238"/>
          </a:xfrm>
          <a:prstGeom prst="rect">
            <a:avLst/>
          </a:prstGeom>
        </p:spPr>
      </p:pic>
    </p:spTree>
    <p:extLst>
      <p:ext uri="{BB962C8B-B14F-4D97-AF65-F5344CB8AC3E}">
        <p14:creationId xmlns:p14="http://schemas.microsoft.com/office/powerpoint/2010/main" val="111236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p:nvPr/>
        </p:nvSpPr>
        <p:spPr>
          <a:xfrm>
            <a:off x="349800" y="438150"/>
            <a:ext cx="8623378" cy="533400"/>
          </a:xfrm>
          <a:prstGeom prst="rect">
            <a:avLst/>
          </a:prstGeom>
          <a:noFill/>
          <a:ln>
            <a:noFill/>
          </a:ln>
        </p:spPr>
        <p:txBody>
          <a:bodyPr lIns="91425" tIns="91425" rIns="91425" bIns="91425" anchor="b" anchorCtr="0">
            <a:noAutofit/>
          </a:bodyPr>
          <a:lstStyle/>
          <a:p>
            <a:r>
              <a:rPr lang="en-US" sz="2800" dirty="0"/>
              <a:t>Presynaptic mechanisms for modulating synaptic gain</a:t>
            </a:r>
          </a:p>
        </p:txBody>
      </p:sp>
      <p:sp>
        <p:nvSpPr>
          <p:cNvPr id="2" name="TextBox 1"/>
          <p:cNvSpPr txBox="1"/>
          <p:nvPr/>
        </p:nvSpPr>
        <p:spPr>
          <a:xfrm>
            <a:off x="6336813" y="3842531"/>
            <a:ext cx="2599365" cy="1200329"/>
          </a:xfrm>
          <a:prstGeom prst="rect">
            <a:avLst/>
          </a:prstGeom>
          <a:noFill/>
        </p:spPr>
        <p:txBody>
          <a:bodyPr wrap="none" rtlCol="0">
            <a:spAutoFit/>
          </a:bodyPr>
          <a:lstStyle/>
          <a:p>
            <a:pPr algn="r"/>
            <a:r>
              <a:rPr lang="en-US" dirty="0"/>
              <a:t>Ken Burke</a:t>
            </a:r>
            <a:endParaRPr lang="en-US" sz="1000" dirty="0"/>
          </a:p>
          <a:p>
            <a:pPr algn="r"/>
            <a:r>
              <a:rPr lang="en-US" dirty="0"/>
              <a:t>Bender Laboratory</a:t>
            </a:r>
          </a:p>
          <a:p>
            <a:pPr algn="r"/>
            <a:r>
              <a:rPr lang="en-US" dirty="0"/>
              <a:t>Department of Neurology</a:t>
            </a:r>
          </a:p>
          <a:p>
            <a:pPr algn="r"/>
            <a:r>
              <a:rPr lang="en-US" dirty="0"/>
              <a:t>UCSF</a:t>
            </a:r>
          </a:p>
        </p:txBody>
      </p:sp>
      <p:sp>
        <p:nvSpPr>
          <p:cNvPr id="7" name="Rectangle 6">
            <a:extLst>
              <a:ext uri="{FF2B5EF4-FFF2-40B4-BE49-F238E27FC236}">
                <a16:creationId xmlns:a16="http://schemas.microsoft.com/office/drawing/2014/main" id="{2D790F6B-67CA-2143-962D-9CDDC3E30E92}"/>
              </a:ext>
            </a:extLst>
          </p:cNvPr>
          <p:cNvSpPr/>
          <p:nvPr/>
        </p:nvSpPr>
        <p:spPr>
          <a:xfrm>
            <a:off x="152400" y="1200150"/>
            <a:ext cx="45720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rameScanSmall-259.mov">
            <a:hlinkClick r:id="" action="ppaction://media"/>
            <a:extLst>
              <a:ext uri="{FF2B5EF4-FFF2-40B4-BE49-F238E27FC236}">
                <a16:creationId xmlns:a16="http://schemas.microsoft.com/office/drawing/2014/main" id="{FBC91F2B-B75E-214C-B6FA-315B0175EA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761" y="1200150"/>
            <a:ext cx="2779592" cy="2779592"/>
          </a:xfrm>
          <a:prstGeom prst="rect">
            <a:avLst/>
          </a:prstGeom>
        </p:spPr>
      </p:pic>
      <p:pic>
        <p:nvPicPr>
          <p:cNvPr id="10" name="Picture 9">
            <a:extLst>
              <a:ext uri="{FF2B5EF4-FFF2-40B4-BE49-F238E27FC236}">
                <a16:creationId xmlns:a16="http://schemas.microsoft.com/office/drawing/2014/main" id="{C469A7B8-746D-1149-BBD1-6D988F030F7D}"/>
              </a:ext>
            </a:extLst>
          </p:cNvPr>
          <p:cNvPicPr>
            <a:picLocks noChangeAspect="1"/>
          </p:cNvPicPr>
          <p:nvPr/>
        </p:nvPicPr>
        <p:blipFill rotWithShape="1">
          <a:blip r:embed="rId6">
            <a:extLst>
              <a:ext uri="{28A0092B-C50C-407E-A947-70E740481C1C}">
                <a14:useLocalDpi xmlns:a14="http://schemas.microsoft.com/office/drawing/2010/main" val="0"/>
              </a:ext>
            </a:extLst>
          </a:blip>
          <a:srcRect l="2197" r="66392" b="71191"/>
          <a:stretch/>
        </p:blipFill>
        <p:spPr>
          <a:xfrm>
            <a:off x="212121" y="1123950"/>
            <a:ext cx="4359880" cy="2991147"/>
          </a:xfrm>
          <a:prstGeom prst="rect">
            <a:avLst/>
          </a:prstGeom>
        </p:spPr>
      </p:pic>
      <p:sp>
        <p:nvSpPr>
          <p:cNvPr id="12" name="Rectangle 11">
            <a:extLst>
              <a:ext uri="{FF2B5EF4-FFF2-40B4-BE49-F238E27FC236}">
                <a16:creationId xmlns:a16="http://schemas.microsoft.com/office/drawing/2014/main" id="{69779831-FDAC-E141-90DC-6D8E5FA2B6CB}"/>
              </a:ext>
            </a:extLst>
          </p:cNvPr>
          <p:cNvSpPr/>
          <p:nvPr/>
        </p:nvSpPr>
        <p:spPr>
          <a:xfrm>
            <a:off x="212120" y="1123950"/>
            <a:ext cx="32128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7500638-189B-A645-B477-A973335A2B0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6" t="32355" r="-916" b="27880"/>
          <a:stretch/>
        </p:blipFill>
        <p:spPr bwMode="auto">
          <a:xfrm>
            <a:off x="207822" y="4059947"/>
            <a:ext cx="4643673" cy="98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a:extLst>
              <a:ext uri="{FF2B5EF4-FFF2-40B4-BE49-F238E27FC236}">
                <a16:creationId xmlns:a16="http://schemas.microsoft.com/office/drawing/2014/main" id="{5F11E82B-E532-BE49-83D9-5D4110644728}"/>
              </a:ext>
            </a:extLst>
          </p:cNvPr>
          <p:cNvSpPr/>
          <p:nvPr/>
        </p:nvSpPr>
        <p:spPr>
          <a:xfrm>
            <a:off x="121200" y="5010149"/>
            <a:ext cx="147900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7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8839200" cy="536971"/>
          </a:xfrm>
        </p:spPr>
        <p:txBody>
          <a:bodyPr anchor="t">
            <a:noAutofit/>
          </a:bodyPr>
          <a:lstStyle/>
          <a:p>
            <a:pPr algn="l"/>
            <a:r>
              <a:rPr lang="en-US" sz="2800" dirty="0"/>
              <a:t>Cd</a:t>
            </a:r>
            <a:r>
              <a:rPr lang="en-US" sz="2800" baseline="30000" dirty="0"/>
              <a:t>2+</a:t>
            </a:r>
            <a:r>
              <a:rPr lang="en-US" sz="2800" dirty="0"/>
              <a:t> and Mn</a:t>
            </a:r>
            <a:r>
              <a:rPr lang="en-US" sz="2800" baseline="30000" dirty="0"/>
              <a:t>2+ </a:t>
            </a:r>
            <a:r>
              <a:rPr lang="en-US" sz="2800" dirty="0"/>
              <a:t>effects due to </a:t>
            </a:r>
            <a:r>
              <a:rPr lang="en-US" sz="2800" dirty="0" err="1"/>
              <a:t>CaV</a:t>
            </a:r>
            <a:r>
              <a:rPr lang="en-US" sz="2800" dirty="0"/>
              <a:t>-vesicle coupling dynamics</a:t>
            </a:r>
          </a:p>
        </p:txBody>
      </p:sp>
      <p:sp>
        <p:nvSpPr>
          <p:cNvPr id="3" name="TextBox 2">
            <a:extLst>
              <a:ext uri="{FF2B5EF4-FFF2-40B4-BE49-F238E27FC236}">
                <a16:creationId xmlns:a16="http://schemas.microsoft.com/office/drawing/2014/main" id="{2EA403A2-6279-8242-B110-E5430466138B}"/>
              </a:ext>
            </a:extLst>
          </p:cNvPr>
          <p:cNvSpPr txBox="1"/>
          <p:nvPr/>
        </p:nvSpPr>
        <p:spPr>
          <a:xfrm>
            <a:off x="328812" y="4111219"/>
            <a:ext cx="7214988" cy="923330"/>
          </a:xfrm>
          <a:prstGeom prst="rect">
            <a:avLst/>
          </a:prstGeom>
          <a:noFill/>
        </p:spPr>
        <p:txBody>
          <a:bodyPr wrap="none" rtlCol="0">
            <a:spAutoFit/>
          </a:bodyPr>
          <a:lstStyle/>
          <a:p>
            <a:pPr marL="285750" indent="-285750">
              <a:buFont typeface="Arial" panose="020B0604020202020204" pitchFamily="34" charset="0"/>
              <a:buChar char="•"/>
            </a:pPr>
            <a:r>
              <a:rPr lang="en-US" dirty="0"/>
              <a:t> There’s only a difference for the </a:t>
            </a:r>
            <a:r>
              <a:rPr lang="en-US" b="1" dirty="0"/>
              <a:t>nanodomain.</a:t>
            </a:r>
          </a:p>
          <a:p>
            <a:pPr marL="285750" indent="-285750">
              <a:buFont typeface="Arial" panose="020B0604020202020204" pitchFamily="34" charset="0"/>
              <a:buChar char="•"/>
            </a:pPr>
            <a:r>
              <a:rPr lang="en-US" b="1" dirty="0"/>
              <a:t> </a:t>
            </a:r>
            <a:r>
              <a:rPr lang="en-US" b="1" dirty="0">
                <a:solidFill>
                  <a:srgbClr val="00B0F0"/>
                </a:solidFill>
              </a:rPr>
              <a:t>Cd &amp; D1R</a:t>
            </a:r>
            <a:r>
              <a:rPr lang="en-US" b="1" dirty="0"/>
              <a:t> </a:t>
            </a:r>
            <a:r>
              <a:rPr lang="en-US" dirty="0"/>
              <a:t>don’t increase PPR, but </a:t>
            </a:r>
            <a:r>
              <a:rPr lang="en-US" b="1" dirty="0">
                <a:solidFill>
                  <a:srgbClr val="FFC000"/>
                </a:solidFill>
              </a:rPr>
              <a:t>Mn &amp; GABA </a:t>
            </a:r>
            <a:r>
              <a:rPr lang="en-US" dirty="0"/>
              <a:t>do.</a:t>
            </a:r>
          </a:p>
          <a:p>
            <a:pPr marL="285750" indent="-285750">
              <a:buFont typeface="Arial" panose="020B0604020202020204" pitchFamily="34" charset="0"/>
              <a:buChar char="•"/>
            </a:pPr>
            <a:r>
              <a:rPr lang="en-US" dirty="0"/>
              <a:t> Does </a:t>
            </a:r>
            <a:r>
              <a:rPr lang="en-US" b="1" dirty="0">
                <a:solidFill>
                  <a:srgbClr val="00B0F0"/>
                </a:solidFill>
              </a:rPr>
              <a:t>D1R reduce CaV open probability</a:t>
            </a:r>
            <a:r>
              <a:rPr lang="en-US" dirty="0"/>
              <a:t>, and </a:t>
            </a:r>
            <a:r>
              <a:rPr lang="en-US" b="1" dirty="0">
                <a:solidFill>
                  <a:srgbClr val="FFC000"/>
                </a:solidFill>
              </a:rPr>
              <a:t>GABA reduce CaV current</a:t>
            </a:r>
            <a:r>
              <a:rPr lang="en-US" dirty="0"/>
              <a:t>?</a:t>
            </a:r>
          </a:p>
        </p:txBody>
      </p:sp>
      <p:pic>
        <p:nvPicPr>
          <p:cNvPr id="4" name="Picture 3">
            <a:extLst>
              <a:ext uri="{FF2B5EF4-FFF2-40B4-BE49-F238E27FC236}">
                <a16:creationId xmlns:a16="http://schemas.microsoft.com/office/drawing/2014/main" id="{658C9AB9-91C6-B847-A542-F645BB596D7B}"/>
              </a:ext>
            </a:extLst>
          </p:cNvPr>
          <p:cNvPicPr>
            <a:picLocks noChangeAspect="1"/>
          </p:cNvPicPr>
          <p:nvPr/>
        </p:nvPicPr>
        <p:blipFill>
          <a:blip r:embed="rId2"/>
          <a:stretch>
            <a:fillRect/>
          </a:stretch>
        </p:blipFill>
        <p:spPr>
          <a:xfrm>
            <a:off x="151738" y="792177"/>
            <a:ext cx="8839861" cy="2998773"/>
          </a:xfrm>
          <a:prstGeom prst="rect">
            <a:avLst/>
          </a:prstGeom>
        </p:spPr>
      </p:pic>
    </p:spTree>
    <p:extLst>
      <p:ext uri="{BB962C8B-B14F-4D97-AF65-F5344CB8AC3E}">
        <p14:creationId xmlns:p14="http://schemas.microsoft.com/office/powerpoint/2010/main" val="56282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39853" y="3975437"/>
            <a:ext cx="2907527" cy="954107"/>
          </a:xfrm>
          <a:prstGeom prst="rect">
            <a:avLst/>
          </a:prstGeom>
          <a:noFill/>
        </p:spPr>
        <p:txBody>
          <a:bodyPr wrap="square" rtlCol="0">
            <a:spAutoFit/>
          </a:bodyPr>
          <a:lstStyle/>
          <a:p>
            <a:r>
              <a:rPr lang="en-US" sz="1400" i="1" dirty="0"/>
              <a:t>Based on:</a:t>
            </a:r>
          </a:p>
          <a:p>
            <a:r>
              <a:rPr lang="en-US" sz="1400" dirty="0"/>
              <a:t>Sabatini and Svoboda, 2000 </a:t>
            </a:r>
            <a:r>
              <a:rPr lang="en-US" sz="1400" i="1" dirty="0"/>
              <a:t>Nature</a:t>
            </a:r>
          </a:p>
          <a:p>
            <a:r>
              <a:rPr lang="en-US" sz="1400" dirty="0"/>
              <a:t>Yasuda et al., 2003 </a:t>
            </a:r>
            <a:r>
              <a:rPr lang="en-US" sz="1400" i="1" dirty="0"/>
              <a:t>Nat </a:t>
            </a:r>
            <a:r>
              <a:rPr lang="en-US" sz="1400" i="1" dirty="0" err="1"/>
              <a:t>Neurosci</a:t>
            </a:r>
            <a:r>
              <a:rPr lang="en-US" sz="1400" i="1" dirty="0"/>
              <a:t> </a:t>
            </a:r>
          </a:p>
          <a:p>
            <a:r>
              <a:rPr lang="en-US" sz="1400" dirty="0"/>
              <a:t>Carter and Jahr, 2016 </a:t>
            </a:r>
            <a:r>
              <a:rPr lang="en-US" sz="1400" i="1" dirty="0"/>
              <a:t>Nat </a:t>
            </a:r>
            <a:r>
              <a:rPr lang="en-US" sz="1400" i="1" dirty="0" err="1"/>
              <a:t>Neurosci</a:t>
            </a:r>
            <a:endParaRPr lang="en-US" sz="1400" i="1" dirty="0"/>
          </a:p>
        </p:txBody>
      </p:sp>
      <p:sp>
        <p:nvSpPr>
          <p:cNvPr id="8" name="Title 1"/>
          <p:cNvSpPr>
            <a:spLocks noGrp="1"/>
          </p:cNvSpPr>
          <p:nvPr>
            <p:ph type="title"/>
          </p:nvPr>
        </p:nvSpPr>
        <p:spPr>
          <a:xfrm>
            <a:off x="457200" y="205979"/>
            <a:ext cx="8229600" cy="536971"/>
          </a:xfrm>
        </p:spPr>
        <p:txBody>
          <a:bodyPr anchor="t">
            <a:noAutofit/>
          </a:bodyPr>
          <a:lstStyle/>
          <a:p>
            <a:pPr algn="l"/>
            <a:r>
              <a:rPr lang="en-US" sz="2400" dirty="0"/>
              <a:t>Imaging </a:t>
            </a:r>
            <a:r>
              <a:rPr lang="en-US" sz="2400" dirty="0" err="1"/>
              <a:t>CaV</a:t>
            </a:r>
            <a:r>
              <a:rPr lang="en-US" sz="2400" dirty="0"/>
              <a:t> fluctuations to determine modulatory mechanisms</a:t>
            </a:r>
          </a:p>
        </p:txBody>
      </p:sp>
      <p:grpSp>
        <p:nvGrpSpPr>
          <p:cNvPr id="17" name="Group 16"/>
          <p:cNvGrpSpPr/>
          <p:nvPr/>
        </p:nvGrpSpPr>
        <p:grpSpPr>
          <a:xfrm>
            <a:off x="93785" y="742950"/>
            <a:ext cx="4630615" cy="2065271"/>
            <a:chOff x="152400" y="742950"/>
            <a:chExt cx="4630615" cy="2065271"/>
          </a:xfrm>
        </p:grpSpPr>
        <p:pic>
          <p:nvPicPr>
            <p:cNvPr id="2050" name="Picture 2" descr="C:\Users\Bender\Dropbox\D1PaperFigs\Figures\Fig 6==Optical Fluctuation Analysis.tif"/>
            <p:cNvPicPr>
              <a:picLocks noChangeAspect="1" noChangeArrowheads="1"/>
            </p:cNvPicPr>
            <p:nvPr/>
          </p:nvPicPr>
          <p:blipFill rotWithShape="1">
            <a:blip r:embed="rId2">
              <a:extLst>
                <a:ext uri="{28A0092B-C50C-407E-A947-70E740481C1C}">
                  <a14:useLocalDpi xmlns:a14="http://schemas.microsoft.com/office/drawing/2010/main" val="0"/>
                </a:ext>
              </a:extLst>
            </a:blip>
            <a:srcRect l="2576" r="47050" b="70522"/>
            <a:stretch/>
          </p:blipFill>
          <p:spPr bwMode="auto">
            <a:xfrm>
              <a:off x="252046" y="819150"/>
              <a:ext cx="4530969" cy="19890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2400" y="74295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24200" y="742950"/>
              <a:ext cx="24052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50984" y="2665473"/>
            <a:ext cx="4402016" cy="2344677"/>
            <a:chOff x="550984" y="2665473"/>
            <a:chExt cx="4402016" cy="2344677"/>
          </a:xfrm>
        </p:grpSpPr>
        <p:pic>
          <p:nvPicPr>
            <p:cNvPr id="11" name="Picture 2" descr="C:\Users\Bender\Dropbox\D1PaperFigs\Figures\Fig 6==Optical Fluctuation Analysis.tif"/>
            <p:cNvPicPr>
              <a:picLocks noChangeAspect="1" noChangeArrowheads="1"/>
            </p:cNvPicPr>
            <p:nvPr/>
          </p:nvPicPr>
          <p:blipFill rotWithShape="1">
            <a:blip r:embed="rId2">
              <a:extLst>
                <a:ext uri="{28A0092B-C50C-407E-A947-70E740481C1C}">
                  <a14:useLocalDpi xmlns:a14="http://schemas.microsoft.com/office/drawing/2010/main" val="0"/>
                </a:ext>
              </a:extLst>
            </a:blip>
            <a:srcRect l="53504" b="70522"/>
            <a:stretch/>
          </p:blipFill>
          <p:spPr bwMode="auto">
            <a:xfrm>
              <a:off x="550984" y="2827271"/>
              <a:ext cx="4182208" cy="1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42088" y="2808221"/>
              <a:ext cx="2310912" cy="220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flipH="1">
              <a:off x="577592" y="2665473"/>
              <a:ext cx="159435" cy="323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2971799" y="3589242"/>
            <a:ext cx="1635063" cy="1200329"/>
          </a:xfrm>
          <a:prstGeom prst="rect">
            <a:avLst/>
          </a:prstGeom>
          <a:noFill/>
        </p:spPr>
        <p:txBody>
          <a:bodyPr wrap="none" rtlCol="0">
            <a:spAutoFit/>
          </a:bodyPr>
          <a:lstStyle/>
          <a:p>
            <a:pPr>
              <a:lnSpc>
                <a:spcPct val="200000"/>
              </a:lnSpc>
            </a:pPr>
            <a:r>
              <a:rPr lang="en-US" dirty="0">
                <a:solidFill>
                  <a:srgbClr val="00A651"/>
                </a:solidFill>
              </a:rPr>
              <a:t>Biological noise</a:t>
            </a:r>
            <a:endParaRPr lang="en-US" dirty="0"/>
          </a:p>
          <a:p>
            <a:pPr>
              <a:lnSpc>
                <a:spcPct val="200000"/>
              </a:lnSpc>
            </a:pPr>
            <a:r>
              <a:rPr lang="en-US" dirty="0"/>
              <a:t>Rig noise</a:t>
            </a:r>
          </a:p>
        </p:txBody>
      </p:sp>
      <p:sp>
        <p:nvSpPr>
          <p:cNvPr id="21" name="Right Bracket 20"/>
          <p:cNvSpPr/>
          <p:nvPr/>
        </p:nvSpPr>
        <p:spPr>
          <a:xfrm>
            <a:off x="2819400" y="3714750"/>
            <a:ext cx="152399" cy="548443"/>
          </a:xfrm>
          <a:prstGeom prst="rightBracket">
            <a:avLst/>
          </a:prstGeom>
          <a:noFill/>
          <a:ln w="19050">
            <a:solidFill>
              <a:srgbClr val="00A6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ket 22"/>
          <p:cNvSpPr/>
          <p:nvPr/>
        </p:nvSpPr>
        <p:spPr>
          <a:xfrm>
            <a:off x="2819400" y="4354928"/>
            <a:ext cx="152399" cy="274222"/>
          </a:xfrm>
          <a:prstGeom prst="righ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4284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238750"/>
            <a:ext cx="2907527" cy="954107"/>
          </a:xfrm>
          <a:prstGeom prst="rect">
            <a:avLst/>
          </a:prstGeom>
          <a:noFill/>
        </p:spPr>
        <p:txBody>
          <a:bodyPr wrap="square" rtlCol="0">
            <a:spAutoFit/>
          </a:bodyPr>
          <a:lstStyle/>
          <a:p>
            <a:r>
              <a:rPr lang="en-US" sz="1400" i="1" dirty="0"/>
              <a:t>Based on:</a:t>
            </a:r>
          </a:p>
          <a:p>
            <a:r>
              <a:rPr lang="en-US" sz="1400" dirty="0"/>
              <a:t>Sabatini and Svoboda, 2000 </a:t>
            </a:r>
            <a:r>
              <a:rPr lang="en-US" sz="1400" i="1" dirty="0"/>
              <a:t>Nature</a:t>
            </a:r>
          </a:p>
          <a:p>
            <a:r>
              <a:rPr lang="en-US" sz="1400" dirty="0"/>
              <a:t>Yasuda et al., 2003 </a:t>
            </a:r>
            <a:r>
              <a:rPr lang="en-US" sz="1400" i="1" dirty="0"/>
              <a:t>Nat </a:t>
            </a:r>
            <a:r>
              <a:rPr lang="en-US" sz="1400" i="1" dirty="0" err="1"/>
              <a:t>Neurosci</a:t>
            </a:r>
            <a:r>
              <a:rPr lang="en-US" sz="1400" i="1" dirty="0"/>
              <a:t> </a:t>
            </a:r>
          </a:p>
          <a:p>
            <a:r>
              <a:rPr lang="en-US" sz="1400" dirty="0"/>
              <a:t>Carter and Jahr, 2016 </a:t>
            </a:r>
            <a:r>
              <a:rPr lang="en-US" sz="1400" i="1" dirty="0"/>
              <a:t>Nat </a:t>
            </a:r>
            <a:r>
              <a:rPr lang="en-US" sz="1400" i="1" dirty="0" err="1"/>
              <a:t>Neurosci</a:t>
            </a:r>
            <a:endParaRPr lang="en-US" sz="1400" i="1" dirty="0"/>
          </a:p>
        </p:txBody>
      </p:sp>
      <p:sp>
        <p:nvSpPr>
          <p:cNvPr id="8" name="Title 1"/>
          <p:cNvSpPr>
            <a:spLocks noGrp="1"/>
          </p:cNvSpPr>
          <p:nvPr>
            <p:ph type="title"/>
          </p:nvPr>
        </p:nvSpPr>
        <p:spPr>
          <a:xfrm>
            <a:off x="457200" y="205979"/>
            <a:ext cx="8229600" cy="536971"/>
          </a:xfrm>
        </p:spPr>
        <p:txBody>
          <a:bodyPr anchor="t">
            <a:noAutofit/>
          </a:bodyPr>
          <a:lstStyle/>
          <a:p>
            <a:pPr algn="l"/>
            <a:r>
              <a:rPr lang="en-US" sz="2400" dirty="0"/>
              <a:t>Imaging </a:t>
            </a:r>
            <a:r>
              <a:rPr lang="en-US" sz="2400" dirty="0" err="1"/>
              <a:t>CaV</a:t>
            </a:r>
            <a:r>
              <a:rPr lang="en-US" sz="2400" dirty="0"/>
              <a:t> fluctuations to determine modulatory mechanisms</a:t>
            </a:r>
          </a:p>
        </p:txBody>
      </p:sp>
      <p:sp>
        <p:nvSpPr>
          <p:cNvPr id="10" name="Title 1"/>
          <p:cNvSpPr txBox="1">
            <a:spLocks/>
          </p:cNvSpPr>
          <p:nvPr/>
        </p:nvSpPr>
        <p:spPr>
          <a:xfrm>
            <a:off x="5105400" y="971550"/>
            <a:ext cx="3581400" cy="536971"/>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t>Predictions at boutons:</a:t>
            </a:r>
          </a:p>
        </p:txBody>
      </p:sp>
      <p:pic>
        <p:nvPicPr>
          <p:cNvPr id="12" name="Picture 2" descr="C:\Users\Bender\Dropbox\D1PaperFigs\Subfigures for presentations\OFA predictions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2577" y="1733550"/>
            <a:ext cx="3112818" cy="28956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93785" y="742950"/>
            <a:ext cx="4630615" cy="2065271"/>
            <a:chOff x="152400" y="742950"/>
            <a:chExt cx="4630615" cy="2065271"/>
          </a:xfrm>
        </p:grpSpPr>
        <p:pic>
          <p:nvPicPr>
            <p:cNvPr id="2050"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2576" r="47050" b="70522"/>
            <a:stretch/>
          </p:blipFill>
          <p:spPr bwMode="auto">
            <a:xfrm>
              <a:off x="252046" y="819150"/>
              <a:ext cx="4530969" cy="19890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2400" y="74295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24200" y="742950"/>
              <a:ext cx="24052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50984" y="2665473"/>
            <a:ext cx="4402016" cy="2344677"/>
            <a:chOff x="550984" y="2665473"/>
            <a:chExt cx="4402016" cy="2344677"/>
          </a:xfrm>
        </p:grpSpPr>
        <p:pic>
          <p:nvPicPr>
            <p:cNvPr id="11"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53504" b="70522"/>
            <a:stretch/>
          </p:blipFill>
          <p:spPr bwMode="auto">
            <a:xfrm>
              <a:off x="550984" y="2827271"/>
              <a:ext cx="4182208" cy="1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42088" y="2808221"/>
              <a:ext cx="2310912" cy="220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flipH="1">
              <a:off x="577592" y="2665473"/>
              <a:ext cx="159435" cy="323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2971799" y="3589242"/>
            <a:ext cx="1635063" cy="1200329"/>
          </a:xfrm>
          <a:prstGeom prst="rect">
            <a:avLst/>
          </a:prstGeom>
          <a:noFill/>
        </p:spPr>
        <p:txBody>
          <a:bodyPr wrap="none" rtlCol="0">
            <a:spAutoFit/>
          </a:bodyPr>
          <a:lstStyle/>
          <a:p>
            <a:pPr>
              <a:lnSpc>
                <a:spcPct val="200000"/>
              </a:lnSpc>
            </a:pPr>
            <a:r>
              <a:rPr lang="en-US" dirty="0">
                <a:solidFill>
                  <a:srgbClr val="00A651"/>
                </a:solidFill>
              </a:rPr>
              <a:t>Biological noise</a:t>
            </a:r>
            <a:endParaRPr lang="en-US" dirty="0"/>
          </a:p>
          <a:p>
            <a:pPr>
              <a:lnSpc>
                <a:spcPct val="200000"/>
              </a:lnSpc>
            </a:pPr>
            <a:r>
              <a:rPr lang="en-US" dirty="0"/>
              <a:t>Rig noise</a:t>
            </a:r>
          </a:p>
        </p:txBody>
      </p:sp>
      <p:sp>
        <p:nvSpPr>
          <p:cNvPr id="21" name="Right Bracket 20"/>
          <p:cNvSpPr/>
          <p:nvPr/>
        </p:nvSpPr>
        <p:spPr>
          <a:xfrm>
            <a:off x="2819400" y="3714750"/>
            <a:ext cx="152399" cy="548443"/>
          </a:xfrm>
          <a:prstGeom prst="rightBracket">
            <a:avLst/>
          </a:prstGeom>
          <a:noFill/>
          <a:ln w="19050">
            <a:solidFill>
              <a:srgbClr val="00A6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ket 22"/>
          <p:cNvSpPr/>
          <p:nvPr/>
        </p:nvSpPr>
        <p:spPr>
          <a:xfrm>
            <a:off x="2819400" y="4354928"/>
            <a:ext cx="152399" cy="274222"/>
          </a:xfrm>
          <a:prstGeom prst="righ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9436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238750"/>
            <a:ext cx="2907527" cy="954107"/>
          </a:xfrm>
          <a:prstGeom prst="rect">
            <a:avLst/>
          </a:prstGeom>
          <a:noFill/>
        </p:spPr>
        <p:txBody>
          <a:bodyPr wrap="square" rtlCol="0">
            <a:spAutoFit/>
          </a:bodyPr>
          <a:lstStyle/>
          <a:p>
            <a:r>
              <a:rPr lang="en-US" sz="1400" i="1" dirty="0"/>
              <a:t>Based on:</a:t>
            </a:r>
          </a:p>
          <a:p>
            <a:r>
              <a:rPr lang="en-US" sz="1400" dirty="0"/>
              <a:t>Sabatini and Svoboda, 2000 </a:t>
            </a:r>
            <a:r>
              <a:rPr lang="en-US" sz="1400" i="1" dirty="0"/>
              <a:t>Nature</a:t>
            </a:r>
          </a:p>
          <a:p>
            <a:r>
              <a:rPr lang="en-US" sz="1400" dirty="0"/>
              <a:t>Yasuda et al., 2003 </a:t>
            </a:r>
            <a:r>
              <a:rPr lang="en-US" sz="1400" i="1" dirty="0"/>
              <a:t>Nat </a:t>
            </a:r>
            <a:r>
              <a:rPr lang="en-US" sz="1400" i="1" dirty="0" err="1"/>
              <a:t>Neurosci</a:t>
            </a:r>
            <a:r>
              <a:rPr lang="en-US" sz="1400" i="1" dirty="0"/>
              <a:t> </a:t>
            </a:r>
          </a:p>
          <a:p>
            <a:r>
              <a:rPr lang="en-US" sz="1400" dirty="0"/>
              <a:t>Carter and Jahr, 2016 </a:t>
            </a:r>
            <a:r>
              <a:rPr lang="en-US" sz="1400" i="1" dirty="0"/>
              <a:t>Nat </a:t>
            </a:r>
            <a:r>
              <a:rPr lang="en-US" sz="1400" i="1" dirty="0" err="1"/>
              <a:t>Neurosci</a:t>
            </a:r>
            <a:endParaRPr lang="en-US" sz="1400" i="1" dirty="0"/>
          </a:p>
        </p:txBody>
      </p:sp>
      <p:sp>
        <p:nvSpPr>
          <p:cNvPr id="8" name="Title 1"/>
          <p:cNvSpPr>
            <a:spLocks noGrp="1"/>
          </p:cNvSpPr>
          <p:nvPr>
            <p:ph type="title"/>
          </p:nvPr>
        </p:nvSpPr>
        <p:spPr>
          <a:xfrm>
            <a:off x="457200" y="205979"/>
            <a:ext cx="8229600" cy="536971"/>
          </a:xfrm>
        </p:spPr>
        <p:txBody>
          <a:bodyPr anchor="t">
            <a:noAutofit/>
          </a:bodyPr>
          <a:lstStyle/>
          <a:p>
            <a:pPr algn="l"/>
            <a:r>
              <a:rPr lang="en-US" sz="2400" dirty="0"/>
              <a:t>Imaging </a:t>
            </a:r>
            <a:r>
              <a:rPr lang="en-US" sz="2400" dirty="0" err="1"/>
              <a:t>CaV</a:t>
            </a:r>
            <a:r>
              <a:rPr lang="en-US" sz="2400" dirty="0"/>
              <a:t> fluctuations to determine modulatory mechanisms</a:t>
            </a:r>
          </a:p>
        </p:txBody>
      </p:sp>
      <p:pic>
        <p:nvPicPr>
          <p:cNvPr id="9" name="Picture 3" descr="C:\Users\Bender\Dropbox\D1PaperFigs\Subfigures for presentations\OFA predictions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2577" y="1733550"/>
            <a:ext cx="3939023" cy="2895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5105400" y="971550"/>
            <a:ext cx="3581400" cy="536971"/>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t>Predictions at boutons:</a:t>
            </a:r>
          </a:p>
        </p:txBody>
      </p:sp>
      <p:grpSp>
        <p:nvGrpSpPr>
          <p:cNvPr id="17" name="Group 16"/>
          <p:cNvGrpSpPr/>
          <p:nvPr/>
        </p:nvGrpSpPr>
        <p:grpSpPr>
          <a:xfrm>
            <a:off x="93785" y="742950"/>
            <a:ext cx="4630615" cy="2065271"/>
            <a:chOff x="152400" y="742950"/>
            <a:chExt cx="4630615" cy="2065271"/>
          </a:xfrm>
        </p:grpSpPr>
        <p:pic>
          <p:nvPicPr>
            <p:cNvPr id="2050"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2576" r="47050" b="70522"/>
            <a:stretch/>
          </p:blipFill>
          <p:spPr bwMode="auto">
            <a:xfrm>
              <a:off x="252046" y="819150"/>
              <a:ext cx="4530969" cy="19890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2400" y="74295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24200" y="742950"/>
              <a:ext cx="24052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50984" y="2665473"/>
            <a:ext cx="4402016" cy="2344677"/>
            <a:chOff x="550984" y="2665473"/>
            <a:chExt cx="4402016" cy="2344677"/>
          </a:xfrm>
        </p:grpSpPr>
        <p:pic>
          <p:nvPicPr>
            <p:cNvPr id="11"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53504" b="70522"/>
            <a:stretch/>
          </p:blipFill>
          <p:spPr bwMode="auto">
            <a:xfrm>
              <a:off x="550984" y="2827271"/>
              <a:ext cx="4182208" cy="1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42088" y="2808221"/>
              <a:ext cx="2310912" cy="220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flipH="1">
              <a:off x="577592" y="2665473"/>
              <a:ext cx="159435" cy="323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2971799" y="3589242"/>
            <a:ext cx="1635063" cy="1200329"/>
          </a:xfrm>
          <a:prstGeom prst="rect">
            <a:avLst/>
          </a:prstGeom>
          <a:noFill/>
        </p:spPr>
        <p:txBody>
          <a:bodyPr wrap="none" rtlCol="0">
            <a:spAutoFit/>
          </a:bodyPr>
          <a:lstStyle/>
          <a:p>
            <a:pPr>
              <a:lnSpc>
                <a:spcPct val="200000"/>
              </a:lnSpc>
            </a:pPr>
            <a:r>
              <a:rPr lang="en-US" dirty="0">
                <a:solidFill>
                  <a:srgbClr val="00A651"/>
                </a:solidFill>
              </a:rPr>
              <a:t>Biological noise</a:t>
            </a:r>
            <a:endParaRPr lang="en-US" dirty="0"/>
          </a:p>
          <a:p>
            <a:pPr>
              <a:lnSpc>
                <a:spcPct val="200000"/>
              </a:lnSpc>
            </a:pPr>
            <a:r>
              <a:rPr lang="en-US" dirty="0"/>
              <a:t>Rig noise</a:t>
            </a:r>
          </a:p>
        </p:txBody>
      </p:sp>
      <p:sp>
        <p:nvSpPr>
          <p:cNvPr id="21" name="Right Bracket 20"/>
          <p:cNvSpPr/>
          <p:nvPr/>
        </p:nvSpPr>
        <p:spPr>
          <a:xfrm>
            <a:off x="2819400" y="3714750"/>
            <a:ext cx="152399" cy="548443"/>
          </a:xfrm>
          <a:prstGeom prst="rightBracket">
            <a:avLst/>
          </a:prstGeom>
          <a:noFill/>
          <a:ln w="19050">
            <a:solidFill>
              <a:srgbClr val="00A6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ket 22"/>
          <p:cNvSpPr/>
          <p:nvPr/>
        </p:nvSpPr>
        <p:spPr>
          <a:xfrm>
            <a:off x="2819400" y="4354928"/>
            <a:ext cx="152399" cy="274222"/>
          </a:xfrm>
          <a:prstGeom prst="righ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9436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C:\Users\Bender\Dropbox\D1PaperFigs\Subfigures for presentations\OFA predictions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2577" y="1733550"/>
            <a:ext cx="3939023" cy="289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238750"/>
            <a:ext cx="2907527" cy="954107"/>
          </a:xfrm>
          <a:prstGeom prst="rect">
            <a:avLst/>
          </a:prstGeom>
          <a:noFill/>
        </p:spPr>
        <p:txBody>
          <a:bodyPr wrap="square" rtlCol="0">
            <a:spAutoFit/>
          </a:bodyPr>
          <a:lstStyle/>
          <a:p>
            <a:r>
              <a:rPr lang="en-US" sz="1400" i="1" dirty="0"/>
              <a:t>Based on:</a:t>
            </a:r>
          </a:p>
          <a:p>
            <a:r>
              <a:rPr lang="en-US" sz="1400" dirty="0"/>
              <a:t>Sabatini and Svoboda, 2000 </a:t>
            </a:r>
            <a:r>
              <a:rPr lang="en-US" sz="1400" i="1" dirty="0"/>
              <a:t>Nature</a:t>
            </a:r>
          </a:p>
          <a:p>
            <a:r>
              <a:rPr lang="en-US" sz="1400" dirty="0"/>
              <a:t>Yasuda et al., 2003 </a:t>
            </a:r>
            <a:r>
              <a:rPr lang="en-US" sz="1400" i="1" dirty="0"/>
              <a:t>Nat </a:t>
            </a:r>
            <a:r>
              <a:rPr lang="en-US" sz="1400" i="1" dirty="0" err="1"/>
              <a:t>Neurosci</a:t>
            </a:r>
            <a:r>
              <a:rPr lang="en-US" sz="1400" i="1" dirty="0"/>
              <a:t> </a:t>
            </a:r>
          </a:p>
          <a:p>
            <a:r>
              <a:rPr lang="en-US" sz="1400" dirty="0"/>
              <a:t>Carter and Jahr, 2016 </a:t>
            </a:r>
            <a:r>
              <a:rPr lang="en-US" sz="1400" i="1" dirty="0"/>
              <a:t>Nat </a:t>
            </a:r>
            <a:r>
              <a:rPr lang="en-US" sz="1400" i="1" dirty="0" err="1"/>
              <a:t>Neurosci</a:t>
            </a:r>
            <a:endParaRPr lang="en-US" sz="1400" i="1" dirty="0"/>
          </a:p>
        </p:txBody>
      </p:sp>
      <p:sp>
        <p:nvSpPr>
          <p:cNvPr id="8" name="Title 1"/>
          <p:cNvSpPr>
            <a:spLocks noGrp="1"/>
          </p:cNvSpPr>
          <p:nvPr>
            <p:ph type="title"/>
          </p:nvPr>
        </p:nvSpPr>
        <p:spPr>
          <a:xfrm>
            <a:off x="457200" y="205979"/>
            <a:ext cx="8229600" cy="536971"/>
          </a:xfrm>
        </p:spPr>
        <p:txBody>
          <a:bodyPr anchor="t">
            <a:noAutofit/>
          </a:bodyPr>
          <a:lstStyle/>
          <a:p>
            <a:pPr algn="l"/>
            <a:r>
              <a:rPr lang="en-US" sz="2400" dirty="0"/>
              <a:t>Imaging </a:t>
            </a:r>
            <a:r>
              <a:rPr lang="en-US" sz="2400" dirty="0" err="1"/>
              <a:t>CaV</a:t>
            </a:r>
            <a:r>
              <a:rPr lang="en-US" sz="2400" dirty="0"/>
              <a:t> fluctuations to determine modulatory mechanisms</a:t>
            </a:r>
          </a:p>
        </p:txBody>
      </p:sp>
      <p:sp>
        <p:nvSpPr>
          <p:cNvPr id="10" name="Title 1"/>
          <p:cNvSpPr txBox="1">
            <a:spLocks/>
          </p:cNvSpPr>
          <p:nvPr/>
        </p:nvSpPr>
        <p:spPr>
          <a:xfrm>
            <a:off x="5105400" y="971550"/>
            <a:ext cx="3581400" cy="536971"/>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t>Predictions at boutons:</a:t>
            </a:r>
          </a:p>
        </p:txBody>
      </p:sp>
      <p:grpSp>
        <p:nvGrpSpPr>
          <p:cNvPr id="17" name="Group 16"/>
          <p:cNvGrpSpPr/>
          <p:nvPr/>
        </p:nvGrpSpPr>
        <p:grpSpPr>
          <a:xfrm>
            <a:off x="93785" y="742950"/>
            <a:ext cx="4630615" cy="2065271"/>
            <a:chOff x="152400" y="742950"/>
            <a:chExt cx="4630615" cy="2065271"/>
          </a:xfrm>
        </p:grpSpPr>
        <p:pic>
          <p:nvPicPr>
            <p:cNvPr id="2050"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2576" r="47050" b="70522"/>
            <a:stretch/>
          </p:blipFill>
          <p:spPr bwMode="auto">
            <a:xfrm>
              <a:off x="252046" y="819150"/>
              <a:ext cx="4530969" cy="19890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2400" y="74295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24200" y="742950"/>
              <a:ext cx="24052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50984" y="2665473"/>
            <a:ext cx="4402016" cy="2344677"/>
            <a:chOff x="550984" y="2665473"/>
            <a:chExt cx="4402016" cy="2344677"/>
          </a:xfrm>
        </p:grpSpPr>
        <p:pic>
          <p:nvPicPr>
            <p:cNvPr id="11" name="Picture 2" descr="C:\Users\Bender\Dropbox\D1PaperFigs\Figures\Fig 6==Optical Fluctuation Analysis.tif"/>
            <p:cNvPicPr>
              <a:picLocks noChangeAspect="1" noChangeArrowheads="1"/>
            </p:cNvPicPr>
            <p:nvPr/>
          </p:nvPicPr>
          <p:blipFill rotWithShape="1">
            <a:blip r:embed="rId3">
              <a:extLst>
                <a:ext uri="{28A0092B-C50C-407E-A947-70E740481C1C}">
                  <a14:useLocalDpi xmlns:a14="http://schemas.microsoft.com/office/drawing/2010/main" val="0"/>
                </a:ext>
              </a:extLst>
            </a:blip>
            <a:srcRect l="53504" b="70522"/>
            <a:stretch/>
          </p:blipFill>
          <p:spPr bwMode="auto">
            <a:xfrm>
              <a:off x="550984" y="2827271"/>
              <a:ext cx="4182208" cy="19890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642088" y="2808221"/>
              <a:ext cx="2310912" cy="220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flipH="1">
              <a:off x="577592" y="2665473"/>
              <a:ext cx="159435" cy="323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2971799" y="3589242"/>
            <a:ext cx="1635063" cy="1200329"/>
          </a:xfrm>
          <a:prstGeom prst="rect">
            <a:avLst/>
          </a:prstGeom>
          <a:noFill/>
        </p:spPr>
        <p:txBody>
          <a:bodyPr wrap="none" rtlCol="0">
            <a:spAutoFit/>
          </a:bodyPr>
          <a:lstStyle/>
          <a:p>
            <a:pPr>
              <a:lnSpc>
                <a:spcPct val="200000"/>
              </a:lnSpc>
            </a:pPr>
            <a:r>
              <a:rPr lang="en-US" dirty="0">
                <a:solidFill>
                  <a:srgbClr val="00A651"/>
                </a:solidFill>
              </a:rPr>
              <a:t>Biological noise</a:t>
            </a:r>
            <a:endParaRPr lang="en-US" dirty="0"/>
          </a:p>
          <a:p>
            <a:pPr>
              <a:lnSpc>
                <a:spcPct val="200000"/>
              </a:lnSpc>
            </a:pPr>
            <a:r>
              <a:rPr lang="en-US" dirty="0"/>
              <a:t>Rig noise</a:t>
            </a:r>
          </a:p>
        </p:txBody>
      </p:sp>
      <p:sp>
        <p:nvSpPr>
          <p:cNvPr id="21" name="Right Bracket 20"/>
          <p:cNvSpPr/>
          <p:nvPr/>
        </p:nvSpPr>
        <p:spPr>
          <a:xfrm>
            <a:off x="2819400" y="3714750"/>
            <a:ext cx="152399" cy="548443"/>
          </a:xfrm>
          <a:prstGeom prst="rightBracket">
            <a:avLst/>
          </a:prstGeom>
          <a:noFill/>
          <a:ln w="19050">
            <a:solidFill>
              <a:srgbClr val="00A6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ket 22"/>
          <p:cNvSpPr/>
          <p:nvPr/>
        </p:nvSpPr>
        <p:spPr>
          <a:xfrm>
            <a:off x="2819400" y="4354928"/>
            <a:ext cx="152399" cy="274222"/>
          </a:xfrm>
          <a:prstGeom prst="rightBracket">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9436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800" dirty="0"/>
              <a:t>AP-evoked bouton Ca transients are stable over time</a:t>
            </a:r>
          </a:p>
        </p:txBody>
      </p:sp>
      <p:pic>
        <p:nvPicPr>
          <p:cNvPr id="3074" name="Picture 2" descr="C:\Users\Bender\Dropbox\D1PaperFigs\Subfigures for presentations\OFA animation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028" y="1049496"/>
            <a:ext cx="7999572" cy="34470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53200" y="1200150"/>
            <a:ext cx="1447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019800" y="1418314"/>
            <a:ext cx="685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80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Bender\Dropbox\D1PaperFigs\Subfigures for presentations\OFA animation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028" y="1049496"/>
            <a:ext cx="7999572" cy="3447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9550"/>
            <a:ext cx="8229600" cy="536971"/>
          </a:xfrm>
        </p:spPr>
        <p:txBody>
          <a:bodyPr anchor="t">
            <a:noAutofit/>
          </a:bodyPr>
          <a:lstStyle/>
          <a:p>
            <a:pPr algn="l"/>
            <a:r>
              <a:rPr lang="en-US" sz="2800" dirty="0"/>
              <a:t>Manipulations of </a:t>
            </a:r>
            <a:r>
              <a:rPr lang="en-US" sz="2800" i="1" dirty="0" err="1"/>
              <a:t>i</a:t>
            </a:r>
            <a:r>
              <a:rPr lang="en-US" sz="2800" dirty="0"/>
              <a:t> and </a:t>
            </a:r>
            <a:r>
              <a:rPr lang="en-US" sz="2800" i="1" dirty="0"/>
              <a:t>n</a:t>
            </a:r>
            <a:r>
              <a:rPr lang="en-US" sz="2800" dirty="0"/>
              <a:t> work as expected</a:t>
            </a:r>
          </a:p>
        </p:txBody>
      </p:sp>
      <p:sp>
        <p:nvSpPr>
          <p:cNvPr id="3" name="Rectangle 2"/>
          <p:cNvSpPr/>
          <p:nvPr/>
        </p:nvSpPr>
        <p:spPr>
          <a:xfrm>
            <a:off x="6019800" y="1408176"/>
            <a:ext cx="1752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803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Bender\Dropbox\D1PaperFigs\Subfigures for presentations\OFA animation_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028" y="1047750"/>
            <a:ext cx="7999572" cy="34505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9550"/>
            <a:ext cx="8229600" cy="536971"/>
          </a:xfrm>
        </p:spPr>
        <p:txBody>
          <a:bodyPr anchor="t">
            <a:noAutofit/>
          </a:bodyPr>
          <a:lstStyle/>
          <a:p>
            <a:pPr algn="l"/>
            <a:r>
              <a:rPr lang="en-US" sz="2800" dirty="0"/>
              <a:t>GABA</a:t>
            </a:r>
            <a:r>
              <a:rPr lang="en-US" sz="2800" baseline="-25000" dirty="0"/>
              <a:t>B</a:t>
            </a:r>
            <a:r>
              <a:rPr lang="en-US" sz="2800" dirty="0"/>
              <a:t>R activation reduces Ca influx per AP</a:t>
            </a:r>
          </a:p>
        </p:txBody>
      </p:sp>
      <p:sp>
        <p:nvSpPr>
          <p:cNvPr id="7" name="Rectangle 6"/>
          <p:cNvSpPr/>
          <p:nvPr/>
        </p:nvSpPr>
        <p:spPr>
          <a:xfrm>
            <a:off x="6705600" y="1417320"/>
            <a:ext cx="1066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8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Bender\Dropbox\D1PaperFigs\Subfigures for presentations\OFA animation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028" y="1047750"/>
            <a:ext cx="7999572" cy="34505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9550"/>
            <a:ext cx="8229600" cy="536971"/>
          </a:xfrm>
        </p:spPr>
        <p:txBody>
          <a:bodyPr anchor="t">
            <a:noAutofit/>
          </a:bodyPr>
          <a:lstStyle/>
          <a:p>
            <a:pPr algn="l"/>
            <a:r>
              <a:rPr lang="en-US" sz="2800" dirty="0"/>
              <a:t>D1R reduces probability of </a:t>
            </a:r>
            <a:r>
              <a:rPr lang="en-US" sz="2800" dirty="0" err="1"/>
              <a:t>CaV</a:t>
            </a:r>
            <a:r>
              <a:rPr lang="en-US" sz="2800" dirty="0"/>
              <a:t> opening per AP</a:t>
            </a:r>
          </a:p>
        </p:txBody>
      </p:sp>
      <p:sp>
        <p:nvSpPr>
          <p:cNvPr id="3" name="TextBox 2"/>
          <p:cNvSpPr txBox="1"/>
          <p:nvPr/>
        </p:nvSpPr>
        <p:spPr>
          <a:xfrm>
            <a:off x="1155701" y="4671899"/>
            <a:ext cx="6910225" cy="369332"/>
          </a:xfrm>
          <a:prstGeom prst="rect">
            <a:avLst/>
          </a:prstGeom>
          <a:noFill/>
        </p:spPr>
        <p:txBody>
          <a:bodyPr wrap="none" rtlCol="0">
            <a:spAutoFit/>
          </a:bodyPr>
          <a:lstStyle/>
          <a:p>
            <a:r>
              <a:rPr lang="en-US" dirty="0" err="1"/>
              <a:t>CaVs</a:t>
            </a:r>
            <a:r>
              <a:rPr lang="en-US" dirty="0"/>
              <a:t> modulated by dopamine or GABA respond differently to AP stimuli</a:t>
            </a:r>
          </a:p>
        </p:txBody>
      </p:sp>
    </p:spTree>
    <p:extLst>
      <p:ext uri="{BB962C8B-B14F-4D97-AF65-F5344CB8AC3E}">
        <p14:creationId xmlns:p14="http://schemas.microsoft.com/office/powerpoint/2010/main" val="173680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Bender\Dropbox\D1PaperFigs\Subfigures for presentations\train slides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000"/>
          <a:stretch/>
        </p:blipFill>
        <p:spPr bwMode="auto">
          <a:xfrm>
            <a:off x="431005" y="1139465"/>
            <a:ext cx="4556125" cy="16791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9550"/>
            <a:ext cx="8229600" cy="536971"/>
          </a:xfrm>
        </p:spPr>
        <p:txBody>
          <a:bodyPr anchor="t">
            <a:noAutofit/>
          </a:bodyPr>
          <a:lstStyle/>
          <a:p>
            <a:pPr algn="l"/>
            <a:r>
              <a:rPr lang="en-US" sz="2400" dirty="0"/>
              <a:t>Traditional presynaptic modulators act as high-pass filters</a:t>
            </a:r>
          </a:p>
        </p:txBody>
      </p:sp>
    </p:spTree>
    <p:extLst>
      <p:ext uri="{BB962C8B-B14F-4D97-AF65-F5344CB8AC3E}">
        <p14:creationId xmlns:p14="http://schemas.microsoft.com/office/powerpoint/2010/main" val="4222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5083F2-A4A4-834D-B5CD-B36F542D0987}"/>
              </a:ext>
            </a:extLst>
          </p:cNvPr>
          <p:cNvSpPr txBox="1">
            <a:spLocks/>
          </p:cNvSpPr>
          <p:nvPr/>
        </p:nvSpPr>
        <p:spPr>
          <a:xfrm>
            <a:off x="457200" y="225563"/>
            <a:ext cx="8229600" cy="7459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Neuromodulators that lower release probability (</a:t>
            </a:r>
            <a:r>
              <a:rPr lang="en-US" sz="2800" i="1" dirty="0"/>
              <a:t>P</a:t>
            </a:r>
            <a:r>
              <a:rPr lang="en-US" sz="2800" baseline="-25000" dirty="0"/>
              <a:t>R</a:t>
            </a:r>
            <a:r>
              <a:rPr lang="en-US" sz="2800" dirty="0"/>
              <a:t>) </a:t>
            </a:r>
            <a:r>
              <a:rPr lang="en-US" sz="2800" i="1" dirty="0"/>
              <a:t>typically</a:t>
            </a:r>
            <a:r>
              <a:rPr lang="en-US" sz="2800" dirty="0"/>
              <a:t> increase paired pulse ratio (PPR)</a:t>
            </a:r>
          </a:p>
        </p:txBody>
      </p:sp>
      <p:pic>
        <p:nvPicPr>
          <p:cNvPr id="1026" name="Picture 2" descr="C:\Users\Bender\Dropbox\D1PaperFigs\Subfigures for presentations\synaptic faciliation and depress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0237"/>
          <a:stretch/>
        </p:blipFill>
        <p:spPr bwMode="auto">
          <a:xfrm>
            <a:off x="685833" y="1809750"/>
            <a:ext cx="3090520" cy="1994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137A8B2-28AA-E64A-818B-5C2B6373C2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1504950"/>
            <a:ext cx="2514600" cy="3296920"/>
          </a:xfrm>
          <a:prstGeom prst="rect">
            <a:avLst/>
          </a:prstGeom>
        </p:spPr>
      </p:pic>
    </p:spTree>
    <p:extLst>
      <p:ext uri="{BB962C8B-B14F-4D97-AF65-F5344CB8AC3E}">
        <p14:creationId xmlns:p14="http://schemas.microsoft.com/office/powerpoint/2010/main" val="1254307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Bender\Dropbox\D1PaperFigs\Subfigures for presentations\train slides_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2211"/>
          <a:stretch/>
        </p:blipFill>
        <p:spPr bwMode="auto">
          <a:xfrm>
            <a:off x="431005" y="1139464"/>
            <a:ext cx="4556125" cy="3432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09550"/>
            <a:ext cx="8229600" cy="536971"/>
          </a:xfrm>
        </p:spPr>
        <p:txBody>
          <a:bodyPr anchor="t">
            <a:noAutofit/>
          </a:bodyPr>
          <a:lstStyle/>
          <a:p>
            <a:pPr algn="l"/>
            <a:r>
              <a:rPr lang="en-US" sz="2400" dirty="0"/>
              <a:t>Dopamine is anything but a high-pass filter</a:t>
            </a:r>
          </a:p>
        </p:txBody>
      </p:sp>
    </p:spTree>
    <p:extLst>
      <p:ext uri="{BB962C8B-B14F-4D97-AF65-F5344CB8AC3E}">
        <p14:creationId xmlns:p14="http://schemas.microsoft.com/office/powerpoint/2010/main" val="210804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400" dirty="0"/>
              <a:t>How does this affect information transfer?</a:t>
            </a:r>
          </a:p>
        </p:txBody>
      </p:sp>
      <p:pic>
        <p:nvPicPr>
          <p:cNvPr id="9219" name="Picture 3" descr="C:\Users\kbender\Dropbox\D1PaperFigs\Subfigures for presentations\spike modu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67308" b="53567"/>
          <a:stretch/>
        </p:blipFill>
        <p:spPr bwMode="auto">
          <a:xfrm>
            <a:off x="457200" y="971550"/>
            <a:ext cx="8305799" cy="4047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94876" y="835908"/>
            <a:ext cx="7334724" cy="897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9D7358-1540-D749-9C4B-76A866B4B561}"/>
              </a:ext>
            </a:extLst>
          </p:cNvPr>
          <p:cNvSpPr txBox="1"/>
          <p:nvPr/>
        </p:nvSpPr>
        <p:spPr>
          <a:xfrm>
            <a:off x="497711" y="20718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5516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400" dirty="0"/>
              <a:t>How does this affect information transfer?</a:t>
            </a:r>
          </a:p>
        </p:txBody>
      </p:sp>
      <p:pic>
        <p:nvPicPr>
          <p:cNvPr id="9219" name="Picture 3" descr="C:\Users\kbender\Dropbox\D1PaperFigs\Subfigures for presentations\spike modu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67308" b="53567"/>
          <a:stretch/>
        </p:blipFill>
        <p:spPr bwMode="auto">
          <a:xfrm>
            <a:off x="457200" y="971550"/>
            <a:ext cx="8305799" cy="40477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9D7358-1540-D749-9C4B-76A866B4B561}"/>
              </a:ext>
            </a:extLst>
          </p:cNvPr>
          <p:cNvSpPr txBox="1"/>
          <p:nvPr/>
        </p:nvSpPr>
        <p:spPr>
          <a:xfrm>
            <a:off x="497711" y="20718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2995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536971"/>
          </a:xfrm>
        </p:spPr>
        <p:txBody>
          <a:bodyPr anchor="t">
            <a:noAutofit/>
          </a:bodyPr>
          <a:lstStyle/>
          <a:p>
            <a:pPr algn="l"/>
            <a:r>
              <a:rPr lang="en-US" sz="2400" dirty="0"/>
              <a:t>D1R is frequency independent, GABA</a:t>
            </a:r>
            <a:r>
              <a:rPr lang="en-US" sz="2400" baseline="-25000" dirty="0"/>
              <a:t>B</a:t>
            </a:r>
            <a:r>
              <a:rPr lang="en-US" sz="2400" dirty="0"/>
              <a:t>R is a high-pass filter</a:t>
            </a:r>
          </a:p>
        </p:txBody>
      </p:sp>
      <p:pic>
        <p:nvPicPr>
          <p:cNvPr id="9219" name="Picture 3" descr="C:\Users\kbender\Dropbox\D1PaperFigs\Subfigures for presentations\spike modula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67308"/>
          <a:stretch/>
        </p:blipFill>
        <p:spPr bwMode="auto">
          <a:xfrm>
            <a:off x="609601" y="835580"/>
            <a:ext cx="4014716" cy="4213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kbender\Dropbox\D1PaperFigs\Subfigures for presentations\spike modulati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810" r="-1039"/>
          <a:stretch/>
        </p:blipFill>
        <p:spPr bwMode="auto">
          <a:xfrm>
            <a:off x="4989084" y="1195830"/>
            <a:ext cx="3473976" cy="348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1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8979"/>
            <a:ext cx="8229600" cy="536971"/>
          </a:xfrm>
        </p:spPr>
        <p:txBody>
          <a:bodyPr anchor="t">
            <a:noAutofit/>
          </a:bodyPr>
          <a:lstStyle/>
          <a:p>
            <a:pPr algn="l"/>
            <a:r>
              <a:rPr lang="en-US" sz="3200" dirty="0"/>
              <a:t>Conclusions:</a:t>
            </a:r>
          </a:p>
        </p:txBody>
      </p:sp>
      <p:sp>
        <p:nvSpPr>
          <p:cNvPr id="3" name="TextBox 2"/>
          <p:cNvSpPr txBox="1"/>
          <p:nvPr/>
        </p:nvSpPr>
        <p:spPr>
          <a:xfrm>
            <a:off x="457200" y="1937593"/>
            <a:ext cx="8153400" cy="290848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Neuromodulators can have biased effects on CaVs that support transmitter release.</a:t>
            </a:r>
            <a:br>
              <a:rPr lang="en-US" sz="2400" dirty="0"/>
            </a:br>
            <a:endParaRPr lang="en-US" sz="2400" dirty="0"/>
          </a:p>
          <a:p>
            <a:pPr marL="285750" indent="-285750">
              <a:spcAft>
                <a:spcPts val="600"/>
              </a:spcAft>
              <a:buFont typeface="Arial" panose="020B0604020202020204" pitchFamily="34" charset="0"/>
              <a:buChar char="•"/>
            </a:pPr>
            <a:r>
              <a:rPr lang="en-US" sz="2400" dirty="0"/>
              <a:t>At nanodomain synapses, altering CaV open probability      (per AP) can suppress release without high/low-pass filtering.</a:t>
            </a:r>
          </a:p>
          <a:p>
            <a:pPr marL="285750" indent="-285750">
              <a:spcAft>
                <a:spcPts val="600"/>
              </a:spcAft>
              <a:buFont typeface="Arial" panose="020B0604020202020204" pitchFamily="34" charset="0"/>
              <a:buChar char="•"/>
            </a:pPr>
            <a:endParaRPr lang="en-US" sz="2400" dirty="0"/>
          </a:p>
          <a:p>
            <a:pPr marL="285750" indent="-285750">
              <a:spcAft>
                <a:spcPts val="600"/>
              </a:spcAft>
              <a:buFont typeface="Arial" panose="020B0604020202020204" pitchFamily="34" charset="0"/>
              <a:buChar char="•"/>
            </a:pPr>
            <a:r>
              <a:rPr lang="en-US" sz="2400" dirty="0"/>
              <a:t>If a PPR experiment “fails”, it might not be your fault.</a:t>
            </a:r>
          </a:p>
        </p:txBody>
      </p:sp>
      <p:pic>
        <p:nvPicPr>
          <p:cNvPr id="4" name="Picture 3" descr="C:\Users\kbender\Dropbox\D1PaperFigs\Subfigures for presentations\SKF baclofen PPR CV summary with control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91" b="58651"/>
          <a:stretch/>
        </p:blipFill>
        <p:spPr bwMode="auto">
          <a:xfrm>
            <a:off x="2971800" y="438150"/>
            <a:ext cx="2423556" cy="14264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kbender\Dropbox\D1PaperFigs\Subfigures for presentations\SKF baclofen PPR CV summary with control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460" b="57474"/>
          <a:stretch/>
        </p:blipFill>
        <p:spPr bwMode="auto">
          <a:xfrm>
            <a:off x="5638800" y="432473"/>
            <a:ext cx="2419992" cy="146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4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478835"/>
            <a:ext cx="2358274" cy="292100"/>
          </a:xfrm>
          <a:prstGeom prst="rect">
            <a:avLst/>
          </a:prstGeom>
        </p:spPr>
      </p:pic>
      <p:sp>
        <p:nvSpPr>
          <p:cNvPr id="3" name="AutoShape 2" descr="https://files.slack.com/files-pri/T0LPCQB1N-F4PMNDPH6/lab_photo.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files.slack.com/files-pri/T0LPCQB1N-F4PMNDPH6/lab_photo.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files.slack.com/files-pri/T0LPCQB1N-F4PMNDPH6/lab_photo.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1" descr="Image result for nih"/>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307975" y="213068"/>
            <a:ext cx="3874960" cy="523220"/>
          </a:xfrm>
          <a:prstGeom prst="rect">
            <a:avLst/>
          </a:prstGeom>
          <a:noFill/>
        </p:spPr>
        <p:txBody>
          <a:bodyPr wrap="square" rtlCol="0">
            <a:spAutoFit/>
          </a:bodyPr>
          <a:lstStyle/>
          <a:p>
            <a:r>
              <a:rPr lang="en-US" sz="2800" dirty="0"/>
              <a:t>Acknowledgements</a:t>
            </a:r>
          </a:p>
        </p:txBody>
      </p:sp>
      <p:sp>
        <p:nvSpPr>
          <p:cNvPr id="8" name="TextBox 7"/>
          <p:cNvSpPr txBox="1"/>
          <p:nvPr/>
        </p:nvSpPr>
        <p:spPr>
          <a:xfrm>
            <a:off x="2973690" y="4189356"/>
            <a:ext cx="5865510" cy="523220"/>
          </a:xfrm>
          <a:prstGeom prst="rect">
            <a:avLst/>
          </a:prstGeom>
          <a:noFill/>
        </p:spPr>
        <p:txBody>
          <a:bodyPr wrap="square" rtlCol="0">
            <a:spAutoFit/>
          </a:bodyPr>
          <a:lstStyle/>
          <a:p>
            <a:r>
              <a:rPr lang="en-US" sz="1400" b="1" dirty="0"/>
              <a:t>         Caroline </a:t>
            </a:r>
            <a:r>
              <a:rPr lang="en-US" sz="1400" b="1" dirty="0" err="1"/>
              <a:t>Keeshen</a:t>
            </a:r>
            <a:r>
              <a:rPr lang="en-US" sz="1400" b="1" dirty="0"/>
              <a:t>      Kevin Bender, PhD      </a:t>
            </a:r>
            <a:r>
              <a:rPr lang="en-US" sz="1400" dirty="0" err="1"/>
              <a:t>Jiggy</a:t>
            </a:r>
            <a:r>
              <a:rPr lang="en-US" sz="1400" dirty="0"/>
              <a:t> </a:t>
            </a:r>
            <a:r>
              <a:rPr lang="en-US" sz="1400" dirty="0" err="1"/>
              <a:t>Athilingam</a:t>
            </a:r>
            <a:r>
              <a:rPr lang="en-US" sz="1400" dirty="0"/>
              <a:t>, PhD             Anna Lipkin       Perry Spratt        Becky Clarkson, PhD      Roy Ben-Shalom, PhD</a:t>
            </a:r>
          </a:p>
        </p:txBody>
      </p:sp>
      <p:pic>
        <p:nvPicPr>
          <p:cNvPr id="2" name="Picture 2" descr="NI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97635"/>
            <a:ext cx="2440289" cy="5367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 for the National Institute of Mental Health (NIM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412035"/>
            <a:ext cx="21336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41F2548-CBF6-D84D-B171-4AFCB5318172}"/>
              </a:ext>
            </a:extLst>
          </p:cNvPr>
          <p:cNvPicPr>
            <a:picLocks noChangeAspect="1"/>
          </p:cNvPicPr>
          <p:nvPr/>
        </p:nvPicPr>
        <p:blipFill>
          <a:blip r:embed="rId5"/>
          <a:stretch>
            <a:fillRect/>
          </a:stretch>
        </p:blipFill>
        <p:spPr>
          <a:xfrm>
            <a:off x="4487735" y="312737"/>
            <a:ext cx="3149598" cy="3796776"/>
          </a:xfrm>
          <a:prstGeom prst="rect">
            <a:avLst/>
          </a:prstGeom>
        </p:spPr>
      </p:pic>
    </p:spTree>
    <p:extLst>
      <p:ext uri="{BB962C8B-B14F-4D97-AF65-F5344CB8AC3E}">
        <p14:creationId xmlns:p14="http://schemas.microsoft.com/office/powerpoint/2010/main" val="380717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0400" y="4702373"/>
            <a:ext cx="2133600" cy="307777"/>
          </a:xfrm>
          <a:prstGeom prst="rect">
            <a:avLst/>
          </a:prstGeom>
          <a:noFill/>
        </p:spPr>
        <p:txBody>
          <a:bodyPr wrap="square" rtlCol="0">
            <a:spAutoFit/>
          </a:bodyPr>
          <a:lstStyle/>
          <a:p>
            <a:r>
              <a:rPr lang="en-US" sz="1400" dirty="0"/>
              <a:t>Gao et al., 2001 </a:t>
            </a:r>
            <a:r>
              <a:rPr lang="en-US" sz="1400" i="1" dirty="0"/>
              <a:t>PNAS</a:t>
            </a:r>
          </a:p>
        </p:txBody>
      </p:sp>
      <p:pic>
        <p:nvPicPr>
          <p:cNvPr id="5122" name="Picture 2" descr="Figure 1"/>
          <p:cNvPicPr>
            <a:picLocks noChangeAspect="1" noChangeArrowheads="1"/>
          </p:cNvPicPr>
          <p:nvPr/>
        </p:nvPicPr>
        <p:blipFill rotWithShape="1">
          <a:blip r:embed="rId2">
            <a:extLst>
              <a:ext uri="{28A0092B-C50C-407E-A947-70E740481C1C}">
                <a14:useLocalDpi xmlns:a14="http://schemas.microsoft.com/office/drawing/2010/main" val="0"/>
              </a:ext>
            </a:extLst>
          </a:blip>
          <a:srcRect r="53252" b="64680"/>
          <a:stretch/>
        </p:blipFill>
        <p:spPr bwMode="auto">
          <a:xfrm>
            <a:off x="971349" y="1403929"/>
            <a:ext cx="3244515" cy="303092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a:extLst>
              <a:ext uri="{FF2B5EF4-FFF2-40B4-BE49-F238E27FC236}">
                <a16:creationId xmlns:a16="http://schemas.microsoft.com/office/drawing/2014/main" id="{8635B53C-3DB3-4E49-B59C-9DDA20D64A00}"/>
              </a:ext>
            </a:extLst>
          </p:cNvPr>
          <p:cNvGrpSpPr/>
          <p:nvPr/>
        </p:nvGrpSpPr>
        <p:grpSpPr>
          <a:xfrm>
            <a:off x="5780939" y="2882354"/>
            <a:ext cx="1600200" cy="1822996"/>
            <a:chOff x="0" y="0"/>
            <a:chExt cx="2641560" cy="3009344"/>
          </a:xfrm>
        </p:grpSpPr>
        <p:pic>
          <p:nvPicPr>
            <p:cNvPr id="15" name="Screen Shot 2017-05-31 at 10.39.34 PM.png" descr="Screen Shot 2017-05-31 at 10.39.34 PM.png">
              <a:extLst>
                <a:ext uri="{FF2B5EF4-FFF2-40B4-BE49-F238E27FC236}">
                  <a16:creationId xmlns:a16="http://schemas.microsoft.com/office/drawing/2014/main" id="{927F0912-5A56-AE44-AEEC-0281DFE60998}"/>
                </a:ext>
              </a:extLst>
            </p:cNvPr>
            <p:cNvPicPr>
              <a:picLocks noChangeAspect="1"/>
            </p:cNvPicPr>
            <p:nvPr/>
          </p:nvPicPr>
          <p:blipFill>
            <a:blip r:embed="rId3">
              <a:extLst/>
            </a:blip>
            <a:srcRect t="16026" r="76341" b="10927"/>
            <a:stretch>
              <a:fillRect/>
            </a:stretch>
          </p:blipFill>
          <p:spPr>
            <a:xfrm>
              <a:off x="0" y="0"/>
              <a:ext cx="832268" cy="2653202"/>
            </a:xfrm>
            <a:prstGeom prst="rect">
              <a:avLst/>
            </a:prstGeom>
            <a:ln w="12700" cap="flat">
              <a:noFill/>
              <a:miter lim="400000"/>
            </a:ln>
            <a:effectLst/>
          </p:spPr>
        </p:pic>
        <p:pic>
          <p:nvPicPr>
            <p:cNvPr id="16" name="Screen Shot 2017-05-31 at 10.39.34 PM.png" descr="Screen Shot 2017-05-31 at 10.39.34 PM.png">
              <a:extLst>
                <a:ext uri="{FF2B5EF4-FFF2-40B4-BE49-F238E27FC236}">
                  <a16:creationId xmlns:a16="http://schemas.microsoft.com/office/drawing/2014/main" id="{5E779183-FB3F-D346-9DD4-59458B9AC8CA}"/>
                </a:ext>
              </a:extLst>
            </p:cNvPr>
            <p:cNvPicPr>
              <a:picLocks noChangeAspect="1"/>
            </p:cNvPicPr>
            <p:nvPr/>
          </p:nvPicPr>
          <p:blipFill>
            <a:blip r:embed="rId3">
              <a:extLst/>
            </a:blip>
            <a:srcRect l="47384" t="16754" r="752" b="1092"/>
            <a:stretch>
              <a:fillRect/>
            </a:stretch>
          </p:blipFill>
          <p:spPr>
            <a:xfrm>
              <a:off x="817064" y="25400"/>
              <a:ext cx="1824497" cy="2983945"/>
            </a:xfrm>
            <a:prstGeom prst="rect">
              <a:avLst/>
            </a:prstGeom>
            <a:ln w="12700" cap="flat">
              <a:noFill/>
              <a:miter lim="400000"/>
            </a:ln>
            <a:effectLst/>
          </p:spPr>
        </p:pic>
      </p:grpSp>
      <p:grpSp>
        <p:nvGrpSpPr>
          <p:cNvPr id="17" name="Group 16">
            <a:extLst>
              <a:ext uri="{FF2B5EF4-FFF2-40B4-BE49-F238E27FC236}">
                <a16:creationId xmlns:a16="http://schemas.microsoft.com/office/drawing/2014/main" id="{185DFAB9-48E5-114D-8633-39FB5482EBD8}"/>
              </a:ext>
            </a:extLst>
          </p:cNvPr>
          <p:cNvGrpSpPr/>
          <p:nvPr/>
        </p:nvGrpSpPr>
        <p:grpSpPr>
          <a:xfrm>
            <a:off x="5001059" y="1320110"/>
            <a:ext cx="3076141" cy="1406427"/>
            <a:chOff x="2286000" y="3409950"/>
            <a:chExt cx="2796492" cy="1278570"/>
          </a:xfrm>
        </p:grpSpPr>
        <p:pic>
          <p:nvPicPr>
            <p:cNvPr id="18" name="Picture 17">
              <a:extLst>
                <a:ext uri="{FF2B5EF4-FFF2-40B4-BE49-F238E27FC236}">
                  <a16:creationId xmlns:a16="http://schemas.microsoft.com/office/drawing/2014/main" id="{66EE087A-372D-B648-AE86-E73B511BBBBF}"/>
                </a:ext>
              </a:extLst>
            </p:cNvPr>
            <p:cNvPicPr>
              <a:picLocks noChangeAspect="1"/>
            </p:cNvPicPr>
            <p:nvPr/>
          </p:nvPicPr>
          <p:blipFill rotWithShape="1">
            <a:blip r:embed="rId4">
              <a:extLst>
                <a:ext uri="{28A0092B-C50C-407E-A947-70E740481C1C}">
                  <a14:useLocalDpi xmlns:a14="http://schemas.microsoft.com/office/drawing/2010/main" val="0"/>
                </a:ext>
              </a:extLst>
            </a:blip>
            <a:srcRect l="4685" t="5602" b="1"/>
            <a:stretch/>
          </p:blipFill>
          <p:spPr>
            <a:xfrm>
              <a:off x="2362200" y="3486149"/>
              <a:ext cx="2720292" cy="1202371"/>
            </a:xfrm>
            <a:prstGeom prst="roundRect">
              <a:avLst/>
            </a:prstGeom>
          </p:spPr>
        </p:pic>
        <p:sp>
          <p:nvSpPr>
            <p:cNvPr id="19" name="Rectangle 29">
              <a:extLst>
                <a:ext uri="{FF2B5EF4-FFF2-40B4-BE49-F238E27FC236}">
                  <a16:creationId xmlns:a16="http://schemas.microsoft.com/office/drawing/2014/main" id="{0344E831-A16B-4242-A41D-5D333EFBB8C4}"/>
                </a:ext>
              </a:extLst>
            </p:cNvPr>
            <p:cNvSpPr/>
            <p:nvPr/>
          </p:nvSpPr>
          <p:spPr>
            <a:xfrm>
              <a:off x="2286000" y="3409950"/>
              <a:ext cx="190161" cy="304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0A5083F2-A4A4-834D-B5CD-B36F542D0987}"/>
              </a:ext>
            </a:extLst>
          </p:cNvPr>
          <p:cNvSpPr txBox="1">
            <a:spLocks/>
          </p:cNvSpPr>
          <p:nvPr/>
        </p:nvSpPr>
        <p:spPr>
          <a:xfrm>
            <a:off x="342900" y="133350"/>
            <a:ext cx="8458200" cy="7459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t>Dopamine seems to break this rule in PFC…</a:t>
            </a:r>
          </a:p>
        </p:txBody>
      </p:sp>
      <p:sp>
        <p:nvSpPr>
          <p:cNvPr id="2" name="Rectangle 1">
            <a:extLst>
              <a:ext uri="{FF2B5EF4-FFF2-40B4-BE49-F238E27FC236}">
                <a16:creationId xmlns:a16="http://schemas.microsoft.com/office/drawing/2014/main" id="{39A4B240-9F6E-3B40-8E95-5F9DF5FB10D8}"/>
              </a:ext>
            </a:extLst>
          </p:cNvPr>
          <p:cNvSpPr/>
          <p:nvPr/>
        </p:nvSpPr>
        <p:spPr>
          <a:xfrm>
            <a:off x="762000" y="1275391"/>
            <a:ext cx="533400" cy="534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46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0400" y="4702373"/>
            <a:ext cx="2133600" cy="307777"/>
          </a:xfrm>
          <a:prstGeom prst="rect">
            <a:avLst/>
          </a:prstGeom>
          <a:noFill/>
        </p:spPr>
        <p:txBody>
          <a:bodyPr wrap="square" rtlCol="0">
            <a:spAutoFit/>
          </a:bodyPr>
          <a:lstStyle/>
          <a:p>
            <a:r>
              <a:rPr lang="en-US" sz="1400" dirty="0"/>
              <a:t>Gao et al., 2001 </a:t>
            </a:r>
            <a:r>
              <a:rPr lang="en-US" sz="1400" i="1" dirty="0"/>
              <a:t>PNAS</a:t>
            </a:r>
          </a:p>
        </p:txBody>
      </p:sp>
      <p:grpSp>
        <p:nvGrpSpPr>
          <p:cNvPr id="6" name="Group">
            <a:extLst>
              <a:ext uri="{FF2B5EF4-FFF2-40B4-BE49-F238E27FC236}">
                <a16:creationId xmlns:a16="http://schemas.microsoft.com/office/drawing/2014/main" id="{8635B53C-3DB3-4E49-B59C-9DDA20D64A00}"/>
              </a:ext>
            </a:extLst>
          </p:cNvPr>
          <p:cNvGrpSpPr/>
          <p:nvPr/>
        </p:nvGrpSpPr>
        <p:grpSpPr>
          <a:xfrm>
            <a:off x="5210236" y="2889417"/>
            <a:ext cx="1600200" cy="1822996"/>
            <a:chOff x="0" y="0"/>
            <a:chExt cx="2641560" cy="3009344"/>
          </a:xfrm>
        </p:grpSpPr>
        <p:pic>
          <p:nvPicPr>
            <p:cNvPr id="8" name="Screen Shot 2017-05-31 at 10.39.34 PM.png" descr="Screen Shot 2017-05-31 at 10.39.34 PM.png">
              <a:extLst>
                <a:ext uri="{FF2B5EF4-FFF2-40B4-BE49-F238E27FC236}">
                  <a16:creationId xmlns:a16="http://schemas.microsoft.com/office/drawing/2014/main" id="{927F0912-5A56-AE44-AEEC-0281DFE60998}"/>
                </a:ext>
              </a:extLst>
            </p:cNvPr>
            <p:cNvPicPr>
              <a:picLocks noChangeAspect="1"/>
            </p:cNvPicPr>
            <p:nvPr/>
          </p:nvPicPr>
          <p:blipFill>
            <a:blip r:embed="rId2">
              <a:extLst/>
            </a:blip>
            <a:srcRect t="16026" r="76341" b="10927"/>
            <a:stretch>
              <a:fillRect/>
            </a:stretch>
          </p:blipFill>
          <p:spPr>
            <a:xfrm>
              <a:off x="0" y="0"/>
              <a:ext cx="832268" cy="2653202"/>
            </a:xfrm>
            <a:prstGeom prst="rect">
              <a:avLst/>
            </a:prstGeom>
            <a:ln w="12700" cap="flat">
              <a:noFill/>
              <a:miter lim="400000"/>
            </a:ln>
            <a:effectLst/>
          </p:spPr>
        </p:pic>
        <p:pic>
          <p:nvPicPr>
            <p:cNvPr id="9" name="Screen Shot 2017-05-31 at 10.39.34 PM.png" descr="Screen Shot 2017-05-31 at 10.39.34 PM.png">
              <a:extLst>
                <a:ext uri="{FF2B5EF4-FFF2-40B4-BE49-F238E27FC236}">
                  <a16:creationId xmlns:a16="http://schemas.microsoft.com/office/drawing/2014/main" id="{5E779183-FB3F-D346-9DD4-59458B9AC8CA}"/>
                </a:ext>
              </a:extLst>
            </p:cNvPr>
            <p:cNvPicPr>
              <a:picLocks noChangeAspect="1"/>
            </p:cNvPicPr>
            <p:nvPr/>
          </p:nvPicPr>
          <p:blipFill>
            <a:blip r:embed="rId2">
              <a:extLst/>
            </a:blip>
            <a:srcRect l="47384" t="16754" r="752" b="1092"/>
            <a:stretch>
              <a:fillRect/>
            </a:stretch>
          </p:blipFill>
          <p:spPr>
            <a:xfrm>
              <a:off x="817064" y="25400"/>
              <a:ext cx="1824497" cy="2983945"/>
            </a:xfrm>
            <a:prstGeom prst="rect">
              <a:avLst/>
            </a:prstGeom>
            <a:ln w="12700" cap="flat">
              <a:noFill/>
              <a:miter lim="400000"/>
            </a:ln>
            <a:effectLst/>
          </p:spPr>
        </p:pic>
      </p:grpSp>
      <p:grpSp>
        <p:nvGrpSpPr>
          <p:cNvPr id="10" name="Group 9">
            <a:extLst>
              <a:ext uri="{FF2B5EF4-FFF2-40B4-BE49-F238E27FC236}">
                <a16:creationId xmlns:a16="http://schemas.microsoft.com/office/drawing/2014/main" id="{185DFAB9-48E5-114D-8633-39FB5482EBD8}"/>
              </a:ext>
            </a:extLst>
          </p:cNvPr>
          <p:cNvGrpSpPr/>
          <p:nvPr/>
        </p:nvGrpSpPr>
        <p:grpSpPr>
          <a:xfrm>
            <a:off x="5001059" y="1320110"/>
            <a:ext cx="3076141" cy="1406427"/>
            <a:chOff x="2286000" y="3409950"/>
            <a:chExt cx="2796492" cy="1278570"/>
          </a:xfrm>
        </p:grpSpPr>
        <p:pic>
          <p:nvPicPr>
            <p:cNvPr id="11" name="Picture 10">
              <a:extLst>
                <a:ext uri="{FF2B5EF4-FFF2-40B4-BE49-F238E27FC236}">
                  <a16:creationId xmlns:a16="http://schemas.microsoft.com/office/drawing/2014/main" id="{66EE087A-372D-B648-AE86-E73B511BBBBF}"/>
                </a:ext>
              </a:extLst>
            </p:cNvPr>
            <p:cNvPicPr>
              <a:picLocks noChangeAspect="1"/>
            </p:cNvPicPr>
            <p:nvPr/>
          </p:nvPicPr>
          <p:blipFill rotWithShape="1">
            <a:blip r:embed="rId3">
              <a:extLst>
                <a:ext uri="{28A0092B-C50C-407E-A947-70E740481C1C}">
                  <a14:useLocalDpi xmlns:a14="http://schemas.microsoft.com/office/drawing/2010/main" val="0"/>
                </a:ext>
              </a:extLst>
            </a:blip>
            <a:srcRect l="4685" t="5602" b="1"/>
            <a:stretch/>
          </p:blipFill>
          <p:spPr>
            <a:xfrm>
              <a:off x="2362200" y="3486149"/>
              <a:ext cx="2720292" cy="1202371"/>
            </a:xfrm>
            <a:prstGeom prst="roundRect">
              <a:avLst/>
            </a:prstGeom>
          </p:spPr>
        </p:pic>
        <p:sp>
          <p:nvSpPr>
            <p:cNvPr id="12" name="Rectangle 29">
              <a:extLst>
                <a:ext uri="{FF2B5EF4-FFF2-40B4-BE49-F238E27FC236}">
                  <a16:creationId xmlns:a16="http://schemas.microsoft.com/office/drawing/2014/main" id="{0344E831-A16B-4242-A41D-5D333EFBB8C4}"/>
                </a:ext>
              </a:extLst>
            </p:cNvPr>
            <p:cNvSpPr/>
            <p:nvPr/>
          </p:nvSpPr>
          <p:spPr>
            <a:xfrm>
              <a:off x="2286000" y="3409950"/>
              <a:ext cx="190161" cy="304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imilar effects:…">
            <a:extLst>
              <a:ext uri="{FF2B5EF4-FFF2-40B4-BE49-F238E27FC236}">
                <a16:creationId xmlns:a16="http://schemas.microsoft.com/office/drawing/2014/main" id="{534466BF-204E-CC48-8207-C6D68DE94E9D}"/>
              </a:ext>
            </a:extLst>
          </p:cNvPr>
          <p:cNvSpPr txBox="1">
            <a:spLocks/>
          </p:cNvSpPr>
          <p:nvPr/>
        </p:nvSpPr>
        <p:spPr>
          <a:xfrm>
            <a:off x="609004" y="1504948"/>
            <a:ext cx="3810596" cy="3505201"/>
          </a:xfrm>
          <a:prstGeom prst="rect">
            <a:avLst/>
          </a:prstGeom>
        </p:spPr>
        <p:txBody>
          <a:bodyPr vert="horz" lIns="91440" tIns="45720" rIns="91440" bIns="45720" rtlCol="0" anchor="t">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11150" indent="-311150" algn="l" defTabSz="408940">
              <a:buSzPct val="75000"/>
              <a:defRPr sz="2520"/>
            </a:pPr>
            <a:r>
              <a:rPr lang="da-DK" sz="2520" b="1" dirty="0"/>
              <a:t>D1R: Stim electrode, mPFC </a:t>
            </a:r>
          </a:p>
          <a:p>
            <a:pPr marL="311150" indent="-311150" algn="l" defTabSz="408940">
              <a:buSzPct val="75000"/>
              <a:defRPr sz="2520"/>
            </a:pPr>
            <a:r>
              <a:rPr lang="da-DK" sz="2520" b="1" dirty="0"/>
              <a:t>	Seamans et al., 2001</a:t>
            </a:r>
          </a:p>
          <a:p>
            <a:pPr marL="311150" indent="-311150" algn="l" defTabSz="408940">
              <a:buSzPct val="75000"/>
              <a:defRPr sz="2520"/>
            </a:pPr>
            <a:endParaRPr lang="da-DK" sz="2520" b="1" dirty="0"/>
          </a:p>
          <a:p>
            <a:pPr marL="311150" indent="-311150" algn="l" defTabSz="408940">
              <a:buSzPct val="75000"/>
              <a:defRPr sz="2520"/>
            </a:pPr>
            <a:r>
              <a:rPr lang="da-DK" sz="2520" b="1" dirty="0"/>
              <a:t>D1R: Pairs, mPFC </a:t>
            </a:r>
          </a:p>
          <a:p>
            <a:pPr marL="311150" indent="-311150" algn="l" defTabSz="408940">
              <a:buSzPct val="75000"/>
              <a:defRPr sz="2520"/>
            </a:pPr>
            <a:r>
              <a:rPr lang="da-DK" sz="2520" b="1" dirty="0"/>
              <a:t>	Gao et al., 2001</a:t>
            </a:r>
          </a:p>
          <a:p>
            <a:pPr marL="311150" indent="-311150" algn="l" defTabSz="408940">
              <a:buSzPct val="75000"/>
              <a:defRPr sz="2520"/>
            </a:pPr>
            <a:endParaRPr lang="da-DK" sz="2520" b="1" dirty="0"/>
          </a:p>
          <a:p>
            <a:pPr marL="311150" indent="-311150" algn="l" defTabSz="408940">
              <a:buSzPct val="75000"/>
              <a:defRPr sz="2520"/>
            </a:pPr>
            <a:r>
              <a:rPr lang="da-DK" sz="2520" dirty="0"/>
              <a:t>D1R: perforant path, subiculum</a:t>
            </a:r>
          </a:p>
          <a:p>
            <a:pPr marL="311150" indent="-311150" algn="l" defTabSz="408940">
              <a:buSzPct val="75000"/>
              <a:defRPr sz="2520"/>
            </a:pPr>
            <a:r>
              <a:rPr lang="da-DK" sz="2520" dirty="0"/>
              <a:t>	Behr et al., 2000</a:t>
            </a:r>
          </a:p>
          <a:p>
            <a:pPr marL="311150" indent="-311150" algn="l" defTabSz="408940">
              <a:buSzPct val="75000"/>
              <a:defRPr sz="2520"/>
            </a:pPr>
            <a:endParaRPr lang="da-DK" sz="2520" b="1" dirty="0"/>
          </a:p>
          <a:p>
            <a:pPr marL="311150" indent="-311150" algn="l" defTabSz="408940">
              <a:buSzPct val="75000"/>
              <a:defRPr sz="2520"/>
            </a:pPr>
            <a:r>
              <a:rPr lang="da-DK" sz="2520" dirty="0"/>
              <a:t>Kappa opiod: CeA→BNST , Li et al., 2012</a:t>
            </a:r>
          </a:p>
          <a:p>
            <a:pPr marL="311150" indent="-311150" algn="l" defTabSz="408940">
              <a:buSzPct val="75000"/>
              <a:defRPr sz="2520"/>
            </a:pPr>
            <a:r>
              <a:rPr lang="da-DK" sz="2520" dirty="0"/>
              <a:t>	BLA→Nacc,  Tejeda et al., 2017	</a:t>
            </a:r>
          </a:p>
          <a:p>
            <a:pPr marL="311150" indent="-311150" algn="l" defTabSz="408940">
              <a:buSzPct val="75000"/>
              <a:defRPr sz="2520"/>
            </a:pPr>
            <a:endParaRPr lang="da-DK" sz="2520" dirty="0"/>
          </a:p>
          <a:p>
            <a:pPr marL="311150" indent="-311150" algn="l" defTabSz="408940">
              <a:buSzPct val="75000"/>
              <a:defRPr sz="2520"/>
            </a:pPr>
            <a:r>
              <a:rPr lang="el-GR" sz="2520" dirty="0"/>
              <a:t>α</a:t>
            </a:r>
            <a:r>
              <a:rPr lang="da-DK" sz="2520" dirty="0"/>
              <a:t>2 adrenoceptors: Amyg→brainstem</a:t>
            </a:r>
          </a:p>
          <a:p>
            <a:pPr marL="311150" indent="-311150" algn="l" defTabSz="408940">
              <a:buSzPct val="75000"/>
              <a:defRPr sz="2520"/>
            </a:pPr>
            <a:r>
              <a:rPr lang="da-DK" sz="2520" dirty="0"/>
              <a:t>	Delaney et al., 2007</a:t>
            </a:r>
          </a:p>
          <a:p>
            <a:pPr marL="311150" indent="-311150" algn="l" defTabSz="408940">
              <a:buSzPct val="75000"/>
              <a:defRPr sz="2520"/>
            </a:pPr>
            <a:endParaRPr lang="da-DK" sz="2520" dirty="0"/>
          </a:p>
          <a:p>
            <a:pPr marL="311150" indent="-311150" algn="l" defTabSz="408940">
              <a:buSzPct val="75000"/>
              <a:defRPr sz="2520"/>
            </a:pPr>
            <a:r>
              <a:rPr lang="da-DK" sz="2520" dirty="0">
                <a:solidFill>
                  <a:schemeClr val="accent1"/>
                </a:solidFill>
              </a:rPr>
              <a:t>Inhibitory (depressing) synapse: </a:t>
            </a:r>
          </a:p>
          <a:p>
            <a:pPr marL="311150" indent="-311150" algn="l" defTabSz="408940">
              <a:buSzPct val="75000"/>
              <a:defRPr sz="2520"/>
            </a:pPr>
            <a:r>
              <a:rPr lang="da-DK" sz="2520" dirty="0">
                <a:solidFill>
                  <a:schemeClr val="accent1"/>
                </a:solidFill>
              </a:rPr>
              <a:t>	Hefft et al, 2002</a:t>
            </a:r>
          </a:p>
          <a:p>
            <a:pPr marL="311150" indent="-311150" algn="l" defTabSz="408940">
              <a:buSzPct val="75000"/>
              <a:defRPr sz="2520"/>
            </a:pPr>
            <a:endParaRPr lang="da-DK" sz="2520" dirty="0"/>
          </a:p>
        </p:txBody>
      </p:sp>
      <p:sp>
        <p:nvSpPr>
          <p:cNvPr id="15" name="Title 1">
            <a:extLst>
              <a:ext uri="{FF2B5EF4-FFF2-40B4-BE49-F238E27FC236}">
                <a16:creationId xmlns:a16="http://schemas.microsoft.com/office/drawing/2014/main" id="{F02118AE-61F4-3849-8830-90A83925909D}"/>
              </a:ext>
            </a:extLst>
          </p:cNvPr>
          <p:cNvSpPr txBox="1">
            <a:spLocks/>
          </p:cNvSpPr>
          <p:nvPr/>
        </p:nvSpPr>
        <p:spPr>
          <a:xfrm>
            <a:off x="342900" y="133350"/>
            <a:ext cx="8458200" cy="74598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t>… and dopamine is not the only exception.</a:t>
            </a:r>
          </a:p>
        </p:txBody>
      </p:sp>
    </p:spTree>
    <p:extLst>
      <p:ext uri="{BB962C8B-B14F-4D97-AF65-F5344CB8AC3E}">
        <p14:creationId xmlns:p14="http://schemas.microsoft.com/office/powerpoint/2010/main" val="1251303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A5083F2-A4A4-834D-B5CD-B36F542D0987}"/>
              </a:ext>
            </a:extLst>
          </p:cNvPr>
          <p:cNvSpPr txBox="1">
            <a:spLocks/>
          </p:cNvSpPr>
          <p:nvPr/>
        </p:nvSpPr>
        <p:spPr>
          <a:xfrm>
            <a:off x="457200" y="209550"/>
            <a:ext cx="8229600" cy="7459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Canonical (GABA</a:t>
            </a:r>
            <a:r>
              <a:rPr lang="en-US" sz="2800" baseline="-25000" dirty="0"/>
              <a:t>B</a:t>
            </a:r>
            <a:r>
              <a:rPr lang="en-US" sz="2800" dirty="0"/>
              <a:t>R) and non-canonical (D1R) modulation both occur at contralateral inputs to PFC</a:t>
            </a:r>
          </a:p>
        </p:txBody>
      </p:sp>
      <p:pic>
        <p:nvPicPr>
          <p:cNvPr id="1026" name="Picture 2" descr="C:\Users\kbender\Dropbox\D1PaperFigs\Subfigures for presentations\Just cPFC ChR2 schemat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58" y="1581150"/>
            <a:ext cx="3168142" cy="22255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bender\Dropbox\D1PaperFigs\Subfigures for presentations\SKF baclofen PPR CV summary with contro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1394347"/>
            <a:ext cx="5199808" cy="34498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57504" y="1200150"/>
            <a:ext cx="2734096" cy="394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419600" y="2800350"/>
            <a:ext cx="1981200"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97078" y="4552950"/>
            <a:ext cx="2133600" cy="523220"/>
          </a:xfrm>
          <a:prstGeom prst="rect">
            <a:avLst/>
          </a:prstGeom>
          <a:noFill/>
        </p:spPr>
        <p:txBody>
          <a:bodyPr wrap="square" rtlCol="0">
            <a:spAutoFit/>
          </a:bodyPr>
          <a:lstStyle/>
          <a:p>
            <a:r>
              <a:rPr lang="en-US" sz="1400" dirty="0"/>
              <a:t>Burke, Keeshen, &amp; Bender 2018 </a:t>
            </a:r>
            <a:r>
              <a:rPr lang="en-US" sz="1400" i="1" dirty="0"/>
              <a:t>Neuron</a:t>
            </a:r>
          </a:p>
        </p:txBody>
      </p:sp>
    </p:spTree>
    <p:extLst>
      <p:ext uri="{BB962C8B-B14F-4D97-AF65-F5344CB8AC3E}">
        <p14:creationId xmlns:p14="http://schemas.microsoft.com/office/powerpoint/2010/main" val="2390151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A5083F2-A4A4-834D-B5CD-B36F542D0987}"/>
              </a:ext>
            </a:extLst>
          </p:cNvPr>
          <p:cNvSpPr txBox="1">
            <a:spLocks/>
          </p:cNvSpPr>
          <p:nvPr/>
        </p:nvSpPr>
        <p:spPr>
          <a:xfrm>
            <a:off x="457200" y="209550"/>
            <a:ext cx="8229600" cy="7459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Canonical (GABA</a:t>
            </a:r>
            <a:r>
              <a:rPr lang="en-US" sz="2800" baseline="-25000" dirty="0"/>
              <a:t>B</a:t>
            </a:r>
            <a:r>
              <a:rPr lang="en-US" sz="2800" dirty="0"/>
              <a:t>R) and non-canonical (D1R) modulation both occur at contralateral inputs to PFC</a:t>
            </a:r>
          </a:p>
        </p:txBody>
      </p:sp>
      <p:pic>
        <p:nvPicPr>
          <p:cNvPr id="1026" name="Picture 2" descr="C:\Users\kbender\Dropbox\D1PaperFigs\Subfigures for presentations\Just cPFC ChR2 schemat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58" y="1581150"/>
            <a:ext cx="3168142" cy="22255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bender\Dropbox\D1PaperFigs\Subfigures for presentations\SKF baclofen PPR CV summary with contro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1394347"/>
            <a:ext cx="5199808" cy="34498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53000" y="2952750"/>
            <a:ext cx="4038600" cy="2190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97078" y="4552950"/>
            <a:ext cx="2133600" cy="523220"/>
          </a:xfrm>
          <a:prstGeom prst="rect">
            <a:avLst/>
          </a:prstGeom>
          <a:noFill/>
        </p:spPr>
        <p:txBody>
          <a:bodyPr wrap="square" rtlCol="0">
            <a:spAutoFit/>
          </a:bodyPr>
          <a:lstStyle/>
          <a:p>
            <a:r>
              <a:rPr lang="en-US" sz="1400" dirty="0"/>
              <a:t>Burke, Keeshen, &amp; Bender 2018 </a:t>
            </a:r>
            <a:r>
              <a:rPr lang="en-US" sz="1400" i="1" dirty="0"/>
              <a:t>Neuron</a:t>
            </a:r>
          </a:p>
        </p:txBody>
      </p:sp>
    </p:spTree>
    <p:extLst>
      <p:ext uri="{BB962C8B-B14F-4D97-AF65-F5344CB8AC3E}">
        <p14:creationId xmlns:p14="http://schemas.microsoft.com/office/powerpoint/2010/main" val="2396394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A5083F2-A4A4-834D-B5CD-B36F542D0987}"/>
              </a:ext>
            </a:extLst>
          </p:cNvPr>
          <p:cNvSpPr txBox="1">
            <a:spLocks/>
          </p:cNvSpPr>
          <p:nvPr/>
        </p:nvSpPr>
        <p:spPr>
          <a:xfrm>
            <a:off x="457200" y="209550"/>
            <a:ext cx="8229600" cy="7459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Canonical (GABA</a:t>
            </a:r>
            <a:r>
              <a:rPr lang="en-US" sz="2800" baseline="-25000" dirty="0"/>
              <a:t>B</a:t>
            </a:r>
            <a:r>
              <a:rPr lang="en-US" sz="2800" dirty="0"/>
              <a:t>R) and non-canonical (D1R) modulation both occur at contralateral inputs to PFC</a:t>
            </a:r>
          </a:p>
        </p:txBody>
      </p:sp>
      <p:pic>
        <p:nvPicPr>
          <p:cNvPr id="1026" name="Picture 2" descr="C:\Users\kbender\Dropbox\D1PaperFigs\Subfigures for presentations\Just cPFC ChR2 schemat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58" y="1581150"/>
            <a:ext cx="3168142" cy="22255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bender\Dropbox\D1PaperFigs\Subfigures for presentations\SKF baclofen PPR CV summary with contro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1394347"/>
            <a:ext cx="5199808" cy="34498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97078" y="4552950"/>
            <a:ext cx="2133600" cy="523220"/>
          </a:xfrm>
          <a:prstGeom prst="rect">
            <a:avLst/>
          </a:prstGeom>
          <a:noFill/>
        </p:spPr>
        <p:txBody>
          <a:bodyPr wrap="square" rtlCol="0">
            <a:spAutoFit/>
          </a:bodyPr>
          <a:lstStyle/>
          <a:p>
            <a:r>
              <a:rPr lang="en-US" sz="1400" dirty="0"/>
              <a:t>Burke, Keeshen, &amp; Bender 2018 </a:t>
            </a:r>
            <a:r>
              <a:rPr lang="en-US" sz="1400" i="1" dirty="0"/>
              <a:t>Neuron</a:t>
            </a:r>
          </a:p>
        </p:txBody>
      </p:sp>
    </p:spTree>
    <p:extLst>
      <p:ext uri="{BB962C8B-B14F-4D97-AF65-F5344CB8AC3E}">
        <p14:creationId xmlns:p14="http://schemas.microsoft.com/office/powerpoint/2010/main" val="315972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1950"/>
            <a:ext cx="8229600" cy="536971"/>
          </a:xfrm>
        </p:spPr>
        <p:txBody>
          <a:bodyPr>
            <a:noAutofit/>
          </a:bodyPr>
          <a:lstStyle/>
          <a:p>
            <a:pPr algn="l"/>
            <a:r>
              <a:rPr lang="en-US" sz="2800" dirty="0"/>
              <a:t>If this is really presynaptic, we should see a reduction in release probability at single synapses</a:t>
            </a:r>
          </a:p>
        </p:txBody>
      </p:sp>
      <p:sp>
        <p:nvSpPr>
          <p:cNvPr id="4" name="Rectangle 3"/>
          <p:cNvSpPr/>
          <p:nvPr/>
        </p:nvSpPr>
        <p:spPr>
          <a:xfrm>
            <a:off x="457200" y="1171246"/>
            <a:ext cx="457200" cy="409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kbender\Dropbox\D1PaperFigs\Subfigures for presentations\OQA.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9535"/>
          <a:stretch/>
        </p:blipFill>
        <p:spPr bwMode="auto">
          <a:xfrm>
            <a:off x="228600" y="1574460"/>
            <a:ext cx="5265615" cy="22088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3105150"/>
            <a:ext cx="16002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401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16922</TotalTime>
  <Words>1036</Words>
  <Application>Microsoft Macintosh PowerPoint</Application>
  <PresentationFormat>On-screen Show (16:9)</PresentationFormat>
  <Paragraphs>120</Paragraphs>
  <Slides>35</Slides>
  <Notes>8</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this is really presynaptic, we should see a reduction in release probability at single synapses</vt:lpstr>
      <vt:lpstr>If this is really presynaptic, we should see a reduction in release probability at single synapses</vt:lpstr>
      <vt:lpstr>D1R activation suppresses presynaptic calcium influx</vt:lpstr>
      <vt:lpstr>D1R activation suppresses presynaptic calcium influx</vt:lpstr>
      <vt:lpstr>D1R activation suppresses presynaptic calcium influx</vt:lpstr>
      <vt:lpstr>What presynaptic mechanisms could suppress release with distinct effects on PPR?</vt:lpstr>
      <vt:lpstr>At Schaffer collateral synapses, two CaV antagonists suppress release with different effects on PPR</vt:lpstr>
      <vt:lpstr>Similar effects occur at mPFC synapses</vt:lpstr>
      <vt:lpstr>Cd2+ and Mn2+ effects due to CaV-vesicle coupling dynamics</vt:lpstr>
      <vt:lpstr>Cd2+ and Mn2+ effects due to CaV-vesicle coupling dynamics</vt:lpstr>
      <vt:lpstr>Cd2+ and Mn2+ effects due to CaV-vesicle coupling dynamics</vt:lpstr>
      <vt:lpstr>Cd2+ and Mn2+ effects due to CaV-vesicle coupling dynamics</vt:lpstr>
      <vt:lpstr>Imaging CaV fluctuations to determine modulatory mechanisms</vt:lpstr>
      <vt:lpstr>Imaging CaV fluctuations to determine modulatory mechanisms</vt:lpstr>
      <vt:lpstr>Imaging CaV fluctuations to determine modulatory mechanisms</vt:lpstr>
      <vt:lpstr>Imaging CaV fluctuations to determine modulatory mechanisms</vt:lpstr>
      <vt:lpstr>AP-evoked bouton Ca transients are stable over time</vt:lpstr>
      <vt:lpstr>Manipulations of i and n work as expected</vt:lpstr>
      <vt:lpstr>GABABR activation reduces Ca influx per AP</vt:lpstr>
      <vt:lpstr>D1R reduces probability of CaV opening per AP</vt:lpstr>
      <vt:lpstr>Traditional presynaptic modulators act as high-pass filters</vt:lpstr>
      <vt:lpstr>Dopamine is anything but a high-pass filter</vt:lpstr>
      <vt:lpstr>How does this affect information transfer?</vt:lpstr>
      <vt:lpstr>How does this affect information transfer?</vt:lpstr>
      <vt:lpstr>D1R is frequency independent, GABABR is a high-pass filter</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Bender</dc:creator>
  <cp:lastModifiedBy>Burke, Kenneth</cp:lastModifiedBy>
  <cp:revision>167</cp:revision>
  <dcterms:created xsi:type="dcterms:W3CDTF">2018-01-11T18:51:26Z</dcterms:created>
  <dcterms:modified xsi:type="dcterms:W3CDTF">2019-03-02T00:59:22Z</dcterms:modified>
</cp:coreProperties>
</file>